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70" r:id="rId7"/>
    <p:sldId id="259" r:id="rId8"/>
    <p:sldId id="260" r:id="rId9"/>
    <p:sldId id="261" r:id="rId10"/>
    <p:sldId id="263" r:id="rId11"/>
    <p:sldId id="264" r:id="rId12"/>
    <p:sldId id="266" r:id="rId13"/>
    <p:sldId id="267" r:id="rId14"/>
    <p:sldId id="268" r:id="rId15"/>
    <p:sldId id="262" r:id="rId16"/>
    <p:sldId id="265" r:id="rId17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eta Tolonen" initials="RT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137"/>
    <a:srgbClr val="FF9933"/>
    <a:srgbClr val="999999"/>
    <a:srgbClr val="E6E6E6"/>
    <a:srgbClr val="215134"/>
    <a:srgbClr val="D5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 autoAdjust="0"/>
  </p:normalViewPr>
  <p:slideViewPr>
    <p:cSldViewPr>
      <p:cViewPr>
        <p:scale>
          <a:sx n="100" d="100"/>
          <a:sy n="100" d="100"/>
        </p:scale>
        <p:origin x="-492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44DD4C9-B792-4A75-8F50-6C79019AA4A1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63A872B-73AD-4357-BF83-AEF1FDA69B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3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2D46252-6D76-4FD1-9BF7-680A80444302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C29784E-0C1A-496A-8737-71F70BA783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3612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C4EEA7-25D9-43BB-BB11-7688BCF43FD0}" type="datetime1">
              <a:rPr lang="fi-FI" altLang="fi-F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11.5.2016</a:t>
            </a:fld>
            <a:endParaRPr lang="fi-FI" altLang="fi-FI" dirty="0" smtClean="0">
              <a:latin typeface="Arial" charset="0"/>
            </a:endParaRP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D5722E-8056-4CFD-87ED-C488DD5DC8FA}" type="slidenum">
              <a:rPr lang="fi-FI" altLang="fi-FI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i-FI" altLang="fi-FI" dirty="0" smtClean="0">
              <a:latin typeface="Arial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19813"/>
            <a:ext cx="1468437" cy="4556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usi_logo_himm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8415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057400" y="6096000"/>
            <a:ext cx="67056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8001000" cy="1447800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  <a:endParaRPr lang="fi-FI" noProof="0" dirty="0" smtClean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42E0-AB54-42D5-9C5A-1455F436B7BD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096000"/>
            <a:ext cx="50292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C245-FB82-4557-8926-63A55C0DC2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50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7BAF-768A-4735-8CF1-5E0C70A956F2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CC5FC-2BCB-4656-A463-93797F034C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875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5867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CBDA-35BF-4AFF-AF29-2A6C1109BDFA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D53C8-2336-4CEC-8411-AF5CD2CB52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70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7E8A3-728F-4A61-9090-E1C6F20BB129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18F5-2E25-47B2-96A0-49F87F08A4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21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7985-9A6D-467E-A2E3-44D7A18D37C0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77EA4-E204-42C2-A00A-E1353B2E37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31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05400" y="14478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D87F-B858-467C-8422-FBBF2ED4BDB4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58B8-C604-492A-A65A-224CF5F491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71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AF1D9-5BEF-4F21-A323-3B0BC7D0462A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4F87-74AF-46D1-A605-7139AE62C4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22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F78B-D1B2-40F9-B831-9F6D2BE97831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B039-F8D7-4694-AA4E-EB9B296F6A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17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D5238-DD70-4B03-9F0B-F7C188373B85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3445-749A-4606-B0AE-E4A7226D18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460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79E7A-2DEA-4782-BD14-8ECB724F60BA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5571-A477-4BF1-BF69-F5DDD5F925B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63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94C13-A854-4704-B228-066884837F3D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8333-9D4E-4B2D-8B65-9525DCA6EC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2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145DA88-EC13-4DEC-9EB6-098FF74714B1}" type="datetime1">
              <a:rPr lang="fi-FI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096000"/>
            <a:ext cx="4876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defRPr sz="14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C5293CD-A2C5-44B6-A844-6CA8F720F93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otsikon perustyyliä napsauttamalla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19813"/>
            <a:ext cx="1468437" cy="4556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2057400" y="6096000"/>
            <a:ext cx="67056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oitin.fi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ero.fi/yhteisonveroilmoitu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ero24.vero.fi/vastauspankki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.fi/verokortti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.fi/veroilmoitu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.fi/kiinteist&#246;tiedo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kka.fi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.fi/verotili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tj.fi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ritys.tunnistus.fi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dirty="0"/>
              <a:t>Sinulle - Verohallinnon </a:t>
            </a:r>
            <a:r>
              <a:rPr lang="fi-FI" altLang="fi-FI" dirty="0" smtClean="0"/>
              <a:t>verkkopalvelut</a:t>
            </a:r>
            <a:endParaRPr lang="fi-FI" alt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accent1"/>
                </a:solidFill>
              </a:rPr>
              <a:t>Ilmoitin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0516"/>
            <a:ext cx="3579705" cy="4734836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203441" y="1412776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err="1"/>
              <a:t>Ilmoitin.fi</a:t>
            </a:r>
            <a:r>
              <a:rPr lang="fi-FI" b="0" dirty="0"/>
              <a:t> on palvelu, jonka kautta </a:t>
            </a:r>
            <a:r>
              <a:rPr lang="fi-FI" b="0" dirty="0" smtClean="0"/>
              <a:t>voit </a:t>
            </a:r>
            <a:r>
              <a:rPr lang="fi-FI" b="0" dirty="0"/>
              <a:t>lähettää ohjelmistojen </a:t>
            </a:r>
            <a:r>
              <a:rPr lang="fi-FI" b="0" dirty="0" smtClean="0"/>
              <a:t>tuottamia</a:t>
            </a:r>
            <a:r>
              <a:rPr lang="fi-FI" b="0" dirty="0"/>
              <a:t> </a:t>
            </a:r>
            <a:r>
              <a:rPr lang="fi-FI" b="0" dirty="0" smtClean="0"/>
              <a:t> ilmoitustiedostoja.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Palvelussa ei ole täytettäviä verkkolomakkeita.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err="1" smtClean="0"/>
              <a:t>Ilmoitin.fi</a:t>
            </a:r>
            <a:r>
              <a:rPr lang="fi-FI" b="0" dirty="0" smtClean="0"/>
              <a:t> tallentaa lähettämäsi ilmoitukset. Palvelussa voit myös testata, onko ilmoitustiedoston muoto oikea.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/>
              <a:t>Tutustu </a:t>
            </a:r>
            <a:r>
              <a:rPr lang="fi-FI" b="0" dirty="0" smtClean="0"/>
              <a:t>palveluun: </a:t>
            </a:r>
            <a:r>
              <a:rPr lang="fi-FI" b="0" dirty="0" err="1" smtClean="0">
                <a:hlinkClick r:id="rId3"/>
              </a:rPr>
              <a:t>ilmoitin.fi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21657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accent1"/>
                </a:solidFill>
              </a:rPr>
              <a:t>YSTI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0516"/>
            <a:ext cx="3579705" cy="4734836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203440" y="1412776"/>
            <a:ext cx="4833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YSTI eli yhteisöjen veroilmoituspalvelu, josta voi antaa sähköisen veroilmoituksen (6B) liitelomakkeineen.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Palveluun kirjaudutaan </a:t>
            </a:r>
            <a:r>
              <a:rPr lang="fi-FI" b="0" dirty="0" err="1" smtClean="0"/>
              <a:t>Katso-tunnisteella</a:t>
            </a:r>
            <a:r>
              <a:rPr lang="fi-FI" b="0" dirty="0" smtClean="0"/>
              <a:t>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/>
              <a:t>Tutustu </a:t>
            </a:r>
            <a:r>
              <a:rPr lang="fi-FI" b="0" dirty="0" smtClean="0"/>
              <a:t>palveluun: </a:t>
            </a:r>
            <a:r>
              <a:rPr lang="fi-FI" b="0" dirty="0" err="1" smtClean="0">
                <a:hlinkClick r:id="rId3"/>
              </a:rPr>
              <a:t>vero.fi/yhteis</a:t>
            </a:r>
            <a:r>
              <a:rPr lang="fi-FI" b="0" dirty="0" err="1" smtClean="0">
                <a:solidFill>
                  <a:srgbClr val="FF0000"/>
                </a:solidFill>
                <a:hlinkClick r:id="rId3"/>
              </a:rPr>
              <a:t>ö</a:t>
            </a:r>
            <a:r>
              <a:rPr lang="fi-FI" b="0" dirty="0" err="1" smtClean="0">
                <a:hlinkClick r:id="rId3"/>
              </a:rPr>
              <a:t>nveroilmoitus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28518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796"/>
            <a:ext cx="8424936" cy="114300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accent1"/>
                </a:solidFill>
              </a:rPr>
              <a:t>Chat ja Vastauspankki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0515"/>
            <a:ext cx="3579706" cy="4734839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203766" y="1556792"/>
            <a:ext cx="4940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Chat-asiakaspalvelumme vastaa kysymyksiisi verotuksen eri aihealueista.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Chat palvelee virka-aikana.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Vastauspankissa voit etsiä vastauksia kysymyksiisi tai kysyä uuden kysymyksen.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Chatit ovat kunkin aihealueen</a:t>
            </a:r>
            <a:r>
              <a:rPr lang="fi-FI" b="0" strike="sngStrike" dirty="0" smtClean="0"/>
              <a:t>sa</a:t>
            </a:r>
            <a:r>
              <a:rPr lang="fi-FI" b="0" dirty="0" smtClean="0"/>
              <a:t> sivulla </a:t>
            </a:r>
            <a:r>
              <a:rPr lang="fi-FI" b="0" dirty="0" err="1" smtClean="0"/>
              <a:t>vero.fi:ssä</a:t>
            </a:r>
            <a:r>
              <a:rPr lang="fi-FI" b="0" dirty="0" smtClean="0"/>
              <a:t>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Tutustu vastauspankkiin: </a:t>
            </a:r>
            <a:r>
              <a:rPr lang="fi-FI" b="0" dirty="0" smtClean="0">
                <a:hlinkClick r:id="rId3"/>
              </a:rPr>
              <a:t>vero24.vero.fi/vastauspankki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0663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7" y="2187620"/>
            <a:ext cx="4549246" cy="248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4300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accent1"/>
                </a:solidFill>
              </a:rPr>
              <a:t>Miksi käyttäisin verkkopalveluja?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755576" y="1844824"/>
            <a:ext cx="77048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2400" b="0" dirty="0" smtClean="0"/>
              <a:t>Verkkopalveluiden käyttö ei ole sidoksissa virka-aikaan. Palvelut ovat avoinna siihen aikaan, kun sinulle on parasta hoitaa veroasiasi.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2400" b="0" dirty="0" smtClean="0"/>
              <a:t>Palvelut ovat käyttäjäystävällisiä, ja ohjeet auttavat sinua tietojen täydentämisessä.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2400" b="0" dirty="0" smtClean="0"/>
              <a:t>Saat vahvistuksen onnistuneesta lähetyksestä. </a:t>
            </a:r>
            <a:r>
              <a:rPr lang="fi-FI" sz="2400" b="0" dirty="0"/>
              <a:t>T</a:t>
            </a:r>
            <a:r>
              <a:rPr lang="fi-FI" sz="2400" b="0" dirty="0" smtClean="0"/>
              <a:t>iedät, että ilmoituksesi on saapunut perille.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sz="2000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sz="2000" b="0" dirty="0"/>
          </a:p>
        </p:txBody>
      </p:sp>
    </p:spTree>
    <p:extLst>
      <p:ext uri="{BB962C8B-B14F-4D97-AF65-F5344CB8AC3E}">
        <p14:creationId xmlns:p14="http://schemas.microsoft.com/office/powerpoint/2010/main" val="6366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796"/>
            <a:ext cx="8424936" cy="114300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accent1"/>
                </a:solidFill>
              </a:rPr>
              <a:t>Verokortti verkossa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3586777" cy="4751387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211960" y="1196752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/>
              <a:t>Verokortti verkossa -palvelusta saat uuden verokortin tai ennakkoveron</a:t>
            </a:r>
            <a:r>
              <a:rPr lang="fi-FI" b="0" dirty="0" smtClean="0"/>
              <a:t>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Ilmoita tiedot, </a:t>
            </a:r>
            <a:r>
              <a:rPr lang="fi-FI" b="0" dirty="0"/>
              <a:t>jotka vastaavat mahdollisimman hyvin kuluvan vuoden toteutuvia tulojasi ja vähennyksiäsi. Tiedot vaikuttavat </a:t>
            </a:r>
            <a:r>
              <a:rPr lang="fi-FI" b="0" dirty="0" smtClean="0"/>
              <a:t>veroprosenttiisi </a:t>
            </a:r>
            <a:r>
              <a:rPr lang="fi-FI" b="0" dirty="0"/>
              <a:t>tai </a:t>
            </a:r>
            <a:r>
              <a:rPr lang="fi-FI" b="0" dirty="0" smtClean="0"/>
              <a:t>ennakkoveroon.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Useimmissa tapauksissa voit itse tulostaa uuden verokortin.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Palvelu on käytössä</a:t>
            </a:r>
            <a:r>
              <a:rPr lang="fi-FI" b="0" strike="sngStrike" dirty="0"/>
              <a:t> </a:t>
            </a:r>
            <a:r>
              <a:rPr lang="fi-FI" b="0" dirty="0" smtClean="0"/>
              <a:t>24/7.</a:t>
            </a:r>
            <a:r>
              <a:rPr lang="fi-FI" b="0" dirty="0"/>
              <a:t> </a:t>
            </a: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Joka </a:t>
            </a:r>
            <a:r>
              <a:rPr lang="fi-FI" b="0" dirty="0"/>
              <a:t>toinen verokortti </a:t>
            </a:r>
            <a:r>
              <a:rPr lang="fi-FI" b="0" dirty="0" smtClean="0"/>
              <a:t>tilataan </a:t>
            </a:r>
            <a:r>
              <a:rPr lang="fi-FI" b="0" dirty="0"/>
              <a:t>jo verkossa.</a:t>
            </a:r>
          </a:p>
          <a:p>
            <a:pPr>
              <a:buClr>
                <a:schemeClr val="accent2"/>
              </a:buClr>
            </a:pP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Tutustu palveluun: </a:t>
            </a:r>
            <a:r>
              <a:rPr lang="fi-FI" b="0" dirty="0" err="1" smtClean="0">
                <a:hlinkClick r:id="rId3"/>
              </a:rPr>
              <a:t>vero.fi/verokortti</a:t>
            </a: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0582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796"/>
            <a:ext cx="8424936" cy="114300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accent1"/>
                </a:solidFill>
              </a:rPr>
              <a:t>Veroilmoitus verkossa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4326"/>
            <a:ext cx="3586777" cy="474419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211960" y="1412776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Palvelussa voit ilmoittaa muutoksia esitäytettyyn veroilmoitukseesi.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Voit muuttaa tai täydentää lähes kaikkia esitäytetyn veroilmoituksen tietoja.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Jo melkein puolet veroilmoitus-muutoksista tehdään verkossa.</a:t>
            </a:r>
          </a:p>
          <a:p>
            <a:pPr>
              <a:buClr>
                <a:schemeClr val="accent2"/>
              </a:buClr>
            </a:pP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/>
              <a:t>Tutustu </a:t>
            </a:r>
            <a:r>
              <a:rPr lang="fi-FI" b="0" dirty="0" smtClean="0"/>
              <a:t>palveluun: </a:t>
            </a:r>
            <a:r>
              <a:rPr lang="fi-FI" b="0" dirty="0" err="1" smtClean="0">
                <a:hlinkClick r:id="rId3"/>
              </a:rPr>
              <a:t>vero.fi/veroilmoitus</a:t>
            </a:r>
            <a:r>
              <a:rPr lang="fi-FI" b="0" dirty="0" smtClean="0"/>
              <a:t> (Palvelu on avoinna ainoastaan veroilmoitusten palautusaikaan keväisin.)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17696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796"/>
            <a:ext cx="8424936" cy="114300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accent1"/>
                </a:solidFill>
              </a:rPr>
              <a:t>Kiinteistötiedot verkossa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579707" cy="474419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211960" y="1412776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Palvelussa voit ilmoittaa korjauksia kiinteistöverotuspäätöksen tietoihin.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Voit </a:t>
            </a:r>
            <a:r>
              <a:rPr lang="fi-FI" b="0" dirty="0"/>
              <a:t>korjata </a:t>
            </a:r>
            <a:r>
              <a:rPr lang="fi-FI" b="0" dirty="0" smtClean="0"/>
              <a:t>muun muassa omistus- ja hallintatietoja ja maapohjan sekä rakennuksen tietoja. Voit myö</a:t>
            </a:r>
            <a:r>
              <a:rPr lang="fi-FI" b="0" dirty="0"/>
              <a:t>s</a:t>
            </a:r>
            <a:r>
              <a:rPr lang="fi-FI" b="0" dirty="0" smtClean="0"/>
              <a:t> lisätä puuttuvia rakennuksia.</a:t>
            </a:r>
          </a:p>
          <a:p>
            <a:pPr>
              <a:buClr>
                <a:schemeClr val="accent2"/>
              </a:buClr>
            </a:pP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/>
              <a:t>Tutustu </a:t>
            </a:r>
            <a:r>
              <a:rPr lang="fi-FI" b="0" dirty="0" smtClean="0"/>
              <a:t>palveluun: </a:t>
            </a:r>
            <a:r>
              <a:rPr lang="fi-FI" b="0" dirty="0" err="1" smtClean="0">
                <a:hlinkClick r:id="rId3"/>
              </a:rPr>
              <a:t>vero.fi/kiinteistötiedot</a:t>
            </a:r>
            <a:r>
              <a:rPr lang="fi-FI" b="0" dirty="0" smtClean="0"/>
              <a:t> </a:t>
            </a:r>
            <a:r>
              <a:rPr lang="fi-FI" b="0" dirty="0"/>
              <a:t>(Palvelu on avoinna </a:t>
            </a:r>
            <a:r>
              <a:rPr lang="fi-FI" b="0" dirty="0" smtClean="0"/>
              <a:t>ainoastaan kiinteistöveropäätösten korjausaikaan keväisin.)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4747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5796"/>
            <a:ext cx="8424936" cy="1143000"/>
          </a:xfrm>
        </p:spPr>
        <p:txBody>
          <a:bodyPr/>
          <a:lstStyle/>
          <a:p>
            <a:pPr algn="ctr"/>
            <a:r>
              <a:rPr lang="fi-FI" dirty="0" err="1" smtClean="0">
                <a:solidFill>
                  <a:schemeClr val="accent1"/>
                </a:solidFill>
              </a:rPr>
              <a:t>Palkka.fi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6925"/>
            <a:ext cx="3579707" cy="4742020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203441" y="141277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err="1" smtClean="0"/>
              <a:t>Palkka.fi</a:t>
            </a:r>
            <a:r>
              <a:rPr lang="fi-FI" b="0" dirty="0" smtClean="0"/>
              <a:t> on maksuton palkanlaskenta-ohjelma. Sen </a:t>
            </a:r>
            <a:r>
              <a:rPr lang="fi-FI" b="0" dirty="0"/>
              <a:t>avulla voit hoitaa palkan laskemisen sekä </a:t>
            </a:r>
            <a:r>
              <a:rPr lang="fi-FI" b="0" dirty="0" smtClean="0"/>
              <a:t>maksuun </a:t>
            </a:r>
            <a:r>
              <a:rPr lang="fi-FI" b="0" dirty="0"/>
              <a:t>liittyvät ilmoitukset. </a:t>
            </a: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Palvelun kautta voit myös hakea kotitalousvähennyksiä.</a:t>
            </a:r>
          </a:p>
          <a:p>
            <a:pPr>
              <a:buClr>
                <a:schemeClr val="accent2"/>
              </a:buClr>
            </a:pP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/>
              <a:t>Tutustu </a:t>
            </a:r>
            <a:r>
              <a:rPr lang="fi-FI" b="0" dirty="0" smtClean="0"/>
              <a:t>palveluun: </a:t>
            </a:r>
            <a:r>
              <a:rPr lang="fi-FI" b="0" dirty="0" err="1" smtClean="0">
                <a:hlinkClick r:id="rId3"/>
              </a:rPr>
              <a:t>palkka.fi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40564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accent1"/>
                </a:solidFill>
              </a:rPr>
              <a:t>Verotili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0515"/>
            <a:ext cx="3579706" cy="4734839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203441" y="1484784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Verotilillä voit antaa kausivero-ilmoituksen arvonlisäverosta, työnantajasuorituksista ja muista oma-aloitteisista veroista.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Palvelussa voit myös maksaa ilmoittamasi oma-aloitteiset verot</a:t>
            </a:r>
            <a:r>
              <a:rPr lang="fi-FI" b="0" strike="sngStrike" dirty="0"/>
              <a:t> </a:t>
            </a:r>
            <a:r>
              <a:rPr lang="fi-FI" b="0" dirty="0" smtClean="0"/>
              <a:t>verkkomaksuna.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Verotilillä voit myös hakea aiheettoman maksun palautusta.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/>
              <a:t>Tutustu </a:t>
            </a:r>
            <a:r>
              <a:rPr lang="fi-FI" b="0" dirty="0" smtClean="0"/>
              <a:t>palveluun: </a:t>
            </a:r>
            <a:r>
              <a:rPr lang="fi-FI" b="0" dirty="0" err="1" smtClean="0">
                <a:hlinkClick r:id="rId3"/>
              </a:rPr>
              <a:t>vero.fi/verotili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15727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accent1"/>
                </a:solidFill>
              </a:rPr>
              <a:t>YTJ – Yritys- ja yhteisötietojärjestelmä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0" y="1124744"/>
            <a:ext cx="3577222" cy="4734838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177123" y="1196752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YTJ </a:t>
            </a:r>
            <a:r>
              <a:rPr lang="fi-FI" b="0" dirty="0"/>
              <a:t>on </a:t>
            </a:r>
            <a:r>
              <a:rPr lang="fi-FI" b="0" dirty="0" err="1"/>
              <a:t>PRH:n</a:t>
            </a:r>
            <a:r>
              <a:rPr lang="fi-FI" b="0" dirty="0"/>
              <a:t> ja Verohallinnon yhteinen palvelu, jossa voit ilmoittaa tiedot yhdellä ilmoituksella molemmille viranomaisille</a:t>
            </a:r>
            <a:r>
              <a:rPr lang="fi-FI" b="0" dirty="0" smtClean="0"/>
              <a:t>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Palvelussa voit antaa</a:t>
            </a:r>
            <a:r>
              <a:rPr lang="fi-FI" b="0" dirty="0" smtClean="0">
                <a:solidFill>
                  <a:srgbClr val="FF0000"/>
                </a:solidFill>
              </a:rPr>
              <a:t> </a:t>
            </a:r>
            <a:r>
              <a:rPr lang="fi-FI" b="0" dirty="0" smtClean="0"/>
              <a:t>sähköisesti useimmat yritysten toimintaan liittyvät ilmoitukset (Y-lomakkeet).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Yrityshausta voit etsiä tietoja yrityksistä Y-tunnuksen tai yrityksen nimen perusteella.</a:t>
            </a:r>
          </a:p>
          <a:p>
            <a:pPr marL="7429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Yrityshaku sisältää mm. yrityksen perustiedot, rekisteröintitiedot ja julkiset verovelkatiedot.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/>
              <a:t>Tutustu </a:t>
            </a:r>
            <a:r>
              <a:rPr lang="fi-FI" b="0" dirty="0" smtClean="0"/>
              <a:t>palveluun: </a:t>
            </a:r>
            <a:r>
              <a:rPr lang="fi-FI" b="0" dirty="0" err="1" smtClean="0">
                <a:hlinkClick r:id="rId3"/>
              </a:rPr>
              <a:t>ytj.fi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3351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/>
          <a:lstStyle/>
          <a:p>
            <a:pPr algn="ctr"/>
            <a:r>
              <a:rPr lang="fi-FI" dirty="0" err="1" smtClean="0">
                <a:solidFill>
                  <a:schemeClr val="accent1"/>
                </a:solidFill>
              </a:rPr>
              <a:t>Katso-tunniste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0515"/>
            <a:ext cx="3579705" cy="4734838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7E8A3-728F-4A61-9090-E1C6F20BB129}" type="datetime1">
              <a:rPr lang="fi-FI" smtClean="0"/>
              <a:pPr>
                <a:defRPr/>
              </a:pPr>
              <a:t>11.5.2016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218F5-2E25-47B2-96A0-49F87F08A49E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4203441" y="1196752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err="1"/>
              <a:t>Katso-tunnistus</a:t>
            </a:r>
            <a:r>
              <a:rPr lang="fi-FI" b="0" dirty="0"/>
              <a:t> </a:t>
            </a:r>
            <a:r>
              <a:rPr lang="fi-FI" b="0" dirty="0" smtClean="0"/>
              <a:t>on yrityksiä </a:t>
            </a:r>
            <a:r>
              <a:rPr lang="fi-FI" b="0" dirty="0"/>
              <a:t>varten luotu tapa </a:t>
            </a:r>
            <a:r>
              <a:rPr lang="fi-FI" b="0" dirty="0" err="1"/>
              <a:t>tunnistautua</a:t>
            </a:r>
            <a:r>
              <a:rPr lang="fi-FI" b="0" dirty="0"/>
              <a:t> viranomaisten sähköisiin palveluihin. </a:t>
            </a: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Palvelun </a:t>
            </a:r>
            <a:r>
              <a:rPr lang="fi-FI" b="0" dirty="0"/>
              <a:t>avulla voit hallinnoida yrityksen </a:t>
            </a:r>
            <a:r>
              <a:rPr lang="fi-FI" b="0" dirty="0" err="1" smtClean="0"/>
              <a:t>Katso-tunnisteita</a:t>
            </a:r>
            <a:r>
              <a:rPr lang="fi-FI" b="0" dirty="0"/>
              <a:t> </a:t>
            </a:r>
            <a:r>
              <a:rPr lang="fi-FI" b="0" dirty="0" smtClean="0"/>
              <a:t>ja niihin </a:t>
            </a:r>
            <a:r>
              <a:rPr lang="fi-FI" b="0" dirty="0"/>
              <a:t>liittyviä tietoja sekä yrityksen sisäisiä ja ulkoisia valtuutuksia</a:t>
            </a:r>
            <a:r>
              <a:rPr lang="fi-FI" b="0" dirty="0" smtClean="0"/>
              <a:t>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 smtClean="0"/>
              <a:t>Yritys voi valtuuttaa kirjanpitäjänsä tekemään sähköiset ilmoitukset yrityksen puolesta.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b="0" dirty="0" smtClean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b="0" dirty="0"/>
              <a:t>Tutustu </a:t>
            </a:r>
            <a:r>
              <a:rPr lang="fi-FI" b="0" dirty="0" err="1" smtClean="0"/>
              <a:t>Katso-tunnistautumiseen</a:t>
            </a:r>
            <a:r>
              <a:rPr lang="fi-FI" b="0" dirty="0" smtClean="0"/>
              <a:t>: </a:t>
            </a:r>
            <a:r>
              <a:rPr lang="fi-FI" b="0" dirty="0" err="1" smtClean="0">
                <a:hlinkClick r:id="rId3"/>
              </a:rPr>
              <a:t>yritys.tunnistus.fi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4729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00 Verohallinto">
  <a:themeElements>
    <a:clrScheme name="Verohallinto">
      <a:dk1>
        <a:srgbClr val="000000"/>
      </a:dk1>
      <a:lt1>
        <a:srgbClr val="FFFFFF"/>
      </a:lt1>
      <a:dk2>
        <a:srgbClr val="006600"/>
      </a:dk2>
      <a:lt2>
        <a:srgbClr val="E5EFE5"/>
      </a:lt2>
      <a:accent1>
        <a:srgbClr val="006600"/>
      </a:accent1>
      <a:accent2>
        <a:srgbClr val="FF9933"/>
      </a:accent2>
      <a:accent3>
        <a:srgbClr val="FFFFFF"/>
      </a:accent3>
      <a:accent4>
        <a:srgbClr val="000000"/>
      </a:accent4>
      <a:accent5>
        <a:srgbClr val="66A366"/>
      </a:accent5>
      <a:accent6>
        <a:srgbClr val="FFCC99"/>
      </a:accent6>
      <a:hlink>
        <a:srgbClr val="FF9933"/>
      </a:hlink>
      <a:folHlink>
        <a:srgbClr val="FFCC99"/>
      </a:folHlink>
    </a:clrScheme>
    <a:fontScheme name="Office-te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9F68548B069E048901098EC7DD1C6DD" ma:contentTypeVersion="6" ma:contentTypeDescription="Luo uusi asiakirja." ma:contentTypeScope="" ma:versionID="e1700df97d219d930b068c3ffad67a7f">
  <xsd:schema xmlns:xsd="http://www.w3.org/2001/XMLSchema" xmlns:xs="http://www.w3.org/2001/XMLSchema" xmlns:p="http://schemas.microsoft.com/office/2006/metadata/properties" xmlns:ns1="http://schemas.microsoft.com/sharepoint/v3" xmlns:ns2="367061aa-9e88-40f9-a868-f658d075011e" xmlns:ns3="3c394618-7bd0-4b90-a3f4-f32cc6d3ebd3" targetNamespace="http://schemas.microsoft.com/office/2006/metadata/properties" ma:root="true" ma:fieldsID="9e4dc8c72fd63f3940f224ad05bdd488" ns1:_="" ns2:_="" ns3:_="">
    <xsd:import namespace="http://schemas.microsoft.com/sharepoint/v3"/>
    <xsd:import namespace="367061aa-9e88-40f9-a868-f658d075011e"/>
    <xsd:import namespace="3c394618-7bd0-4b90-a3f4-f32cc6d3ebd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KeywordTaxHTField" minOccurs="0"/>
                <xsd:element ref="ns3:VeroDocumentType" minOccurs="0"/>
                <xsd:element ref="ns1:_dlc_ExpireDateSaved" minOccurs="0"/>
                <xsd:element ref="ns1:_dlc_ExpireDate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2" nillable="true" ma:displayName="Alkuperäinen vanhenemispäivämäärä" ma:description="" ma:hidden="true" ma:internalName="_dlc_ExpireDateSaved" ma:readOnly="true">
      <xsd:simpleType>
        <xsd:restriction base="dms:DateTime"/>
      </xsd:simpleType>
    </xsd:element>
    <xsd:element name="_dlc_ExpireDate" ma:index="13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  <xsd:element name="_dlc_Exempt" ma:index="14" nillable="true" ma:displayName="Vapauta käytännöstä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061aa-9e88-40f9-a868-f658d075011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3a82d91-e1f2-4553-9b6f-a26de281709f}" ma:internalName="TaxCatchAll" ma:showField="CatchAllData" ma:web="{391018ba-182d-4012-a516-c3213039368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Yrityksen avainsanat" ma:fieldId="{23f27201-bee3-471e-b2e7-b64fd8b7ca38}" ma:taxonomyMulti="true" ma:sspId="f4ad869e-8771-4c47-8567-6d44bf76f8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94618-7bd0-4b90-a3f4-f32cc6d3ebd3" elementFormDefault="qualified">
    <xsd:import namespace="http://schemas.microsoft.com/office/2006/documentManagement/types"/>
    <xsd:import namespace="http://schemas.microsoft.com/office/infopath/2007/PartnerControls"/>
    <xsd:element name="VeroDocumentType" ma:index="11" nillable="true" ma:displayName="Dokumentin tyyppi" ma:internalName="VeroDocumentType">
      <xsd:simpleType>
        <xsd:restriction base="dms:Choice">
          <xsd:enumeration value="Aikataulu"/>
          <xsd:enumeration value="Asettamispäätös"/>
          <xsd:enumeration value="Demo"/>
          <xsd:enumeration value="Esityslista"/>
          <xsd:enumeration value="Esitysmateriaali"/>
          <xsd:enumeration value="Kansilehti"/>
          <xsd:enumeration value="Kirje"/>
          <xsd:enumeration value="Kirjepohja"/>
          <xsd:enumeration value="Kutsu"/>
          <xsd:enumeration value="Kuva"/>
          <xsd:enumeration value="Laskelma"/>
          <xsd:enumeration value="Laskuri"/>
          <xsd:enumeration value="Lausunto"/>
          <xsd:enumeration value="Luonnos"/>
          <xsd:enumeration value="Muistio"/>
          <xsd:enumeration value="Muutoslomake"/>
          <xsd:enumeration value="Määrittely"/>
          <xsd:enumeration value="Ohje"/>
          <xsd:enumeration value="Päätös"/>
          <xsd:enumeration value="Pöytäkirja"/>
          <xsd:enumeration value="Raportti"/>
          <xsd:enumeration value="Ratkaisu"/>
          <xsd:enumeration value="Saate"/>
          <xsd:enumeration value="Suunnitelma"/>
          <xsd:enumeration value="Tiedote"/>
          <xsd:enumeration value="Tilasto"/>
          <xsd:enumeration value="Uutinen"/>
          <xsd:enumeration value="Uutiskirj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7061aa-9e88-40f9-a868-f658d075011e"/>
    <VeroDocumentType xmlns="3c394618-7bd0-4b90-a3f4-f32cc6d3ebd3" xsi:nil="true"/>
    <TaxKeywordTaxHTField xmlns="367061aa-9e88-40f9-a868-f658d075011e">
      <Terms xmlns="http://schemas.microsoft.com/office/infopath/2007/PartnerControls"/>
    </TaxKeywordTaxHTField>
    <_dlc_ExpireDateSaved xmlns="http://schemas.microsoft.com/sharepoint/v3" xsi:nil="true"/>
    <_dlc_ExpireDate xmlns="http://schemas.microsoft.com/sharepoint/v3">2017-02-25T10:50:33+00:00</_dlc_ExpireDate>
  </documentManagement>
</p:properties>
</file>

<file path=customXml/itemProps1.xml><?xml version="1.0" encoding="utf-8"?>
<ds:datastoreItem xmlns:ds="http://schemas.openxmlformats.org/officeDocument/2006/customXml" ds:itemID="{67F780A8-84E2-4674-AD32-1070BD8D1C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7061aa-9e88-40f9-a868-f658d075011e"/>
    <ds:schemaRef ds:uri="3c394618-7bd0-4b90-a3f4-f32cc6d3e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CFBD5C-17D0-44F0-B255-584126208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72528-A463-4EAF-9E50-EC208FB3472C}">
  <ds:schemaRefs>
    <ds:schemaRef ds:uri="http://purl.org/dc/elements/1.1/"/>
    <ds:schemaRef ds:uri="367061aa-9e88-40f9-a868-f658d075011e"/>
    <ds:schemaRef ds:uri="http://schemas.microsoft.com/sharepoint/v3"/>
    <ds:schemaRef ds:uri="3c394618-7bd0-4b90-a3f4-f32cc6d3ebd3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0800 Verohallinto</Template>
  <TotalTime>1249</TotalTime>
  <Words>411</Words>
  <Application>Microsoft Office PowerPoint</Application>
  <PresentationFormat>Näytössä katseltava diaesitys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0800 Verohallinto</vt:lpstr>
      <vt:lpstr>Sinulle - Verohallinnon verkkopalvelut</vt:lpstr>
      <vt:lpstr>Miksi käyttäisin verkkopalveluja?</vt:lpstr>
      <vt:lpstr>Verokortti verkossa</vt:lpstr>
      <vt:lpstr>Veroilmoitus verkossa</vt:lpstr>
      <vt:lpstr>Kiinteistötiedot verkossa</vt:lpstr>
      <vt:lpstr>Palkka.fi</vt:lpstr>
      <vt:lpstr>Verotili</vt:lpstr>
      <vt:lpstr>YTJ – Yritys- ja yhteisötietojärjestelmä</vt:lpstr>
      <vt:lpstr>Katso-tunniste</vt:lpstr>
      <vt:lpstr>Ilmoitin</vt:lpstr>
      <vt:lpstr>YSTI</vt:lpstr>
      <vt:lpstr>Chat ja Vastauspankki</vt:lpstr>
      <vt:lpstr>PowerPoint-esitys</vt:lpstr>
    </vt:vector>
  </TitlesOfParts>
  <Manager>Verohallinto</Manager>
  <Company>Verohallinto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Verohallinon sähköiset palvelut lyhyesti</dc:title>
  <dc:subject>Verohallinnon PowerPoint-esityspohja</dc:subject>
  <dc:creator>Riikka Kohtamäki</dc:creator>
  <cp:lastModifiedBy>Riikka Kohtamäki</cp:lastModifiedBy>
  <cp:revision>76</cp:revision>
  <cp:lastPrinted>2004-05-12T07:24:07Z</cp:lastPrinted>
  <dcterms:created xsi:type="dcterms:W3CDTF">2016-02-09T07:16:16Z</dcterms:created>
  <dcterms:modified xsi:type="dcterms:W3CDTF">2016-05-11T05:48:33Z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0x010100C9F68548B069E048901098EC7DD1C6DD</vt:lpwstr>
  </property>
  <property fmtid="{D5CDD505-2E9C-101B-9397-08002B2CF9AE}" pid="3" name="_dlc_policyId">
    <vt:lpwstr>/tyotilat/luento/Jaetut asiakirjat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id="Microsoft.Office.RecordsManagement.PolicyFeatures.Expiration.Formula.BuiltIn"&gt;&lt;number&gt;1&lt;/number&gt;&lt;property&gt;Modified&lt;/property&gt;&lt;propertyId&gt;28cf69c5-fa48-462a-b5cd-27b6f9d2bd5f&lt;/propertyId&gt;&lt;period&gt;years&lt;/period&gt;&lt;/formula&gt;</vt:lpwstr>
  </property>
  <property fmtid="{D5CDD505-2E9C-101B-9397-08002B2CF9AE}" pid="5" name="TaxKeyword">
    <vt:lpwstr/>
  </property>
</Properties>
</file>