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4"/>
  </p:sldMasterIdLst>
  <p:notesMasterIdLst>
    <p:notesMasterId r:id="rId18"/>
  </p:notesMasterIdLst>
  <p:handoutMasterIdLst>
    <p:handoutMasterId r:id="rId19"/>
  </p:handoutMasterIdLst>
  <p:sldIdLst>
    <p:sldId id="256" r:id="rId5"/>
    <p:sldId id="258" r:id="rId6"/>
    <p:sldId id="270" r:id="rId7"/>
    <p:sldId id="259" r:id="rId8"/>
    <p:sldId id="260" r:id="rId9"/>
    <p:sldId id="261" r:id="rId10"/>
    <p:sldId id="263" r:id="rId11"/>
    <p:sldId id="264" r:id="rId12"/>
    <p:sldId id="266" r:id="rId13"/>
    <p:sldId id="267" r:id="rId14"/>
    <p:sldId id="268" r:id="rId15"/>
    <p:sldId id="262" r:id="rId16"/>
    <p:sldId id="265" r:id="rId17"/>
  </p:sldIdLst>
  <p:sldSz cx="9144000" cy="6858000" type="screen4x3"/>
  <p:notesSz cx="6797675" cy="9926638"/>
  <p:defaultTextStyle>
    <a:defPPr>
      <a:defRPr lang="fi-FI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eeta Tolonen" initials="RT" lastIdx="2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5137"/>
    <a:srgbClr val="FF9933"/>
    <a:srgbClr val="999999"/>
    <a:srgbClr val="E6E6E6"/>
    <a:srgbClr val="215134"/>
    <a:srgbClr val="D58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1" autoAdjust="0"/>
    <p:restoredTop sz="94660" autoAdjust="0"/>
  </p:normalViewPr>
  <p:slideViewPr>
    <p:cSldViewPr>
      <p:cViewPr>
        <p:scale>
          <a:sx n="100" d="100"/>
          <a:sy n="100" d="100"/>
        </p:scale>
        <p:origin x="-492" y="-2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944DD4C9-B792-4A75-8F50-6C79019AA4A1}" type="datetime1">
              <a:rPr lang="fi-FI"/>
              <a:pPr>
                <a:defRPr/>
              </a:pPr>
              <a:t>11.5.2016</a:t>
            </a:fld>
            <a:endParaRPr lang="fi-FI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363A872B-73AD-4357-BF83-AEF1FDA69BF8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5331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E2D46252-6D76-4FD1-9BF7-680A80444302}" type="datetime1">
              <a:rPr lang="fi-FI"/>
              <a:pPr>
                <a:defRPr/>
              </a:pPr>
              <a:t>11.5.2016</a:t>
            </a:fld>
            <a:endParaRPr lang="fi-FI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noProof="0" smtClean="0"/>
              <a:t>Muokkaa tekstin perustyylejä napsauttamalla</a:t>
            </a:r>
          </a:p>
          <a:p>
            <a:pPr lvl="1"/>
            <a:r>
              <a:rPr lang="fi-FI" noProof="0" smtClean="0"/>
              <a:t>toinen taso</a:t>
            </a:r>
          </a:p>
          <a:p>
            <a:pPr lvl="2"/>
            <a:r>
              <a:rPr lang="fi-FI" noProof="0" smtClean="0"/>
              <a:t>kolmas taso</a:t>
            </a:r>
          </a:p>
          <a:p>
            <a:pPr lvl="3"/>
            <a:r>
              <a:rPr lang="fi-FI" noProof="0" smtClean="0"/>
              <a:t>neljäs taso</a:t>
            </a:r>
          </a:p>
          <a:p>
            <a:pPr lvl="4"/>
            <a:r>
              <a:rPr lang="fi-FI" noProof="0" smtClean="0"/>
              <a:t>viides taso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8C29784E-0C1A-496A-8737-71F70BA78327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9636128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CC4EEA7-25D9-43BB-BB11-7688BCF43FD0}" type="datetime1">
              <a:rPr lang="fi-FI" altLang="fi-FI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11.5.2016</a:t>
            </a:fld>
            <a:endParaRPr lang="fi-FI" altLang="fi-FI" dirty="0" smtClean="0">
              <a:latin typeface="Arial" charset="0"/>
            </a:endParaRPr>
          </a:p>
        </p:txBody>
      </p:sp>
      <p:sp>
        <p:nvSpPr>
          <p:cNvPr id="614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4D5722E-8056-4CFD-87ED-C488DD5DC8FA}" type="slidenum">
              <a:rPr lang="fi-FI" altLang="fi-FI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fi-FI" altLang="fi-FI" dirty="0" smtClean="0">
              <a:latin typeface="Arial" charset="0"/>
            </a:endParaRPr>
          </a:p>
        </p:txBody>
      </p:sp>
      <p:sp>
        <p:nvSpPr>
          <p:cNvPr id="61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i-FI" altLang="fi-FI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6119813"/>
            <a:ext cx="1468437" cy="4556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uusi_logo_himme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500" y="1841500"/>
            <a:ext cx="3175000" cy="317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2057400" y="6096000"/>
            <a:ext cx="6705600" cy="0"/>
          </a:xfrm>
          <a:prstGeom prst="line">
            <a:avLst/>
          </a:prstGeom>
          <a:noFill/>
          <a:ln w="19050">
            <a:solidFill>
              <a:srgbClr val="FF99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i-FI"/>
          </a:p>
        </p:txBody>
      </p:sp>
      <p:sp>
        <p:nvSpPr>
          <p:cNvPr id="7782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09600" y="1981200"/>
            <a:ext cx="8001000" cy="1447800"/>
          </a:xfrm>
        </p:spPr>
        <p:txBody>
          <a:bodyPr/>
          <a:lstStyle>
            <a:lvl1pPr algn="ctr"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 noProof="0" smtClean="0"/>
              <a:t>Muokkaa perustyyl. napsautt.</a:t>
            </a:r>
            <a:endParaRPr lang="fi-FI" noProof="0" dirty="0" smtClean="0"/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fi-FI" noProof="0" smtClean="0"/>
              <a:t>Muokkaa alaotsikon perustyyliä napsautt.</a:t>
            </a:r>
            <a:endParaRPr lang="fi-FI" noProof="0" dirty="0" smtClean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7A42E0-AB54-42D5-9C5A-1455F436B7BD}" type="datetime1">
              <a:rPr lang="fi-FI"/>
              <a:pPr>
                <a:defRPr/>
              </a:pPr>
              <a:t>11.5.2016</a:t>
            </a:fld>
            <a:endParaRPr lang="fi-FI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1981200" y="6096000"/>
            <a:ext cx="5029200" cy="533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6C245-FB82-4557-8926-63A55C0DC228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79508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C7E8A3-728F-4A61-9090-E1C6F20BB129}" type="datetime1">
              <a:rPr lang="fi-FI"/>
              <a:pPr>
                <a:defRPr/>
              </a:pPr>
              <a:t>11.5.2016</a:t>
            </a:fld>
            <a:endParaRPr lang="fi-FI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218F5-2E25-47B2-96A0-49F87F08A49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11219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97985-9A6D-467E-A2E3-44D7A18D37C0}" type="datetime1">
              <a:rPr lang="fi-FI"/>
              <a:pPr>
                <a:defRPr/>
              </a:pPr>
              <a:t>11.5.2016</a:t>
            </a:fld>
            <a:endParaRPr lang="fi-FI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977EA4-E204-42C2-A00A-E1353B2E37DF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6312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1219200" y="1447800"/>
            <a:ext cx="37338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105400" y="1447800"/>
            <a:ext cx="37338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7D87F-B858-467C-8422-FBBF2ED4BDB4}" type="datetime1">
              <a:rPr lang="fi-FI"/>
              <a:pPr>
                <a:defRPr/>
              </a:pPr>
              <a:t>11.5.2016</a:t>
            </a:fld>
            <a:endParaRPr lang="fi-FI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4758B8-C604-492A-A65A-224CF5F491C3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69714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8AF1D9-5BEF-4F21-A323-3B0BC7D0462A}" type="datetime1">
              <a:rPr lang="fi-FI"/>
              <a:pPr>
                <a:defRPr/>
              </a:pPr>
              <a:t>11.5.2016</a:t>
            </a:fld>
            <a:endParaRPr lang="fi-FI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684F87-74AF-46D1-A605-7139AE62C46B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70221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0EF78B-D1B2-40F9-B831-9F6D2BE97831}" type="datetime1">
              <a:rPr lang="fi-FI"/>
              <a:pPr>
                <a:defRPr/>
              </a:pPr>
              <a:t>11.5.2016</a:t>
            </a:fld>
            <a:endParaRPr lang="fi-FI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8B039-F8D7-4694-AA4E-EB9B296F6AA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81175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D5238-DD70-4B03-9F0B-F7C188373B85}" type="datetime1">
              <a:rPr lang="fi-FI"/>
              <a:pPr>
                <a:defRPr/>
              </a:pPr>
              <a:t>11.5.2016</a:t>
            </a:fld>
            <a:endParaRPr lang="fi-FI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73445-749A-4606-B0AE-E4A7226D189D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4602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79E7A-2DEA-4782-BD14-8ECB724F60BA}" type="datetime1">
              <a:rPr lang="fi-FI"/>
              <a:pPr>
                <a:defRPr/>
              </a:pPr>
              <a:t>11.5.2016</a:t>
            </a:fld>
            <a:endParaRPr lang="fi-FI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3A5571-A477-4BF1-BF69-F5DDD5F925BC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7638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i-FI" noProof="0" smtClean="0"/>
              <a:t>Lisää kuva napsauttamalla kuvaketta</a:t>
            </a:r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94C13-A854-4704-B228-066884837F3D}" type="datetime1">
              <a:rPr lang="fi-FI"/>
              <a:pPr>
                <a:defRPr/>
              </a:pPr>
              <a:t>11.5.2016</a:t>
            </a:fld>
            <a:endParaRPr lang="fi-FI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F18333-9D4E-4B2D-8B65-9525DCA6ECFD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5020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A7BAF-768A-4735-8CF1-5E0C70A956F2}" type="datetime1">
              <a:rPr lang="fi-FI"/>
              <a:pPr>
                <a:defRPr/>
              </a:pPr>
              <a:t>11.5.2016</a:t>
            </a:fld>
            <a:endParaRPr lang="fi-FI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2CC5FC-2BCB-4656-A463-93797F034C66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98758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724650" y="152400"/>
            <a:ext cx="2114550" cy="5867400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191250" cy="5867400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18CBDA-35BF-4AFF-AF29-2A6C1109BDFA}" type="datetime1">
              <a:rPr lang="fi-FI"/>
              <a:pPr>
                <a:defRPr/>
              </a:pPr>
              <a:t>11.5.2016</a:t>
            </a:fld>
            <a:endParaRPr lang="fi-FI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1D53C8-2336-4CEC-8411-AF5CD2CB5255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02700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9342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D145DA88-EC13-4DEC-9EB6-098FF74714B1}" type="datetime1">
              <a:rPr lang="fi-FI"/>
              <a:pPr>
                <a:defRPr/>
              </a:pPr>
              <a:t>11.5.2016</a:t>
            </a:fld>
            <a:endParaRPr lang="fi-FI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81200" y="6096000"/>
            <a:ext cx="4876800" cy="5334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10000"/>
              </a:lnSpc>
              <a:defRPr sz="1400" b="0"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6804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0960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1C5293CD-A2C5-44B6-A844-6CA8F720F93A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1029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1524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 smtClean="0"/>
              <a:t>Muokkaa otsikon perustyyliä napsauttamalla</a:t>
            </a:r>
          </a:p>
        </p:txBody>
      </p:sp>
      <p:sp>
        <p:nvSpPr>
          <p:cNvPr id="1030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447800"/>
            <a:ext cx="7620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 smtClean="0"/>
              <a:t>Muokkaa tekstin perustyylejä napsauttamalla</a:t>
            </a:r>
          </a:p>
          <a:p>
            <a:pPr lvl="1"/>
            <a:r>
              <a:rPr lang="fi-FI" altLang="fi-FI" smtClean="0"/>
              <a:t>toinen taso</a:t>
            </a:r>
          </a:p>
          <a:p>
            <a:pPr lvl="2"/>
            <a:r>
              <a:rPr lang="fi-FI" altLang="fi-FI" smtClean="0"/>
              <a:t>kolmas taso</a:t>
            </a:r>
          </a:p>
          <a:p>
            <a:pPr lvl="3"/>
            <a:r>
              <a:rPr lang="fi-FI" altLang="fi-FI" smtClean="0"/>
              <a:t>neljäs taso</a:t>
            </a:r>
          </a:p>
          <a:p>
            <a:pPr lvl="4"/>
            <a:r>
              <a:rPr lang="fi-FI" altLang="fi-FI" smtClean="0"/>
              <a:t>viides taso</a:t>
            </a:r>
          </a:p>
        </p:txBody>
      </p:sp>
      <p:pic>
        <p:nvPicPr>
          <p:cNvPr id="1031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6119813"/>
            <a:ext cx="1468437" cy="4556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Line 10"/>
          <p:cNvSpPr>
            <a:spLocks noChangeShapeType="1"/>
          </p:cNvSpPr>
          <p:nvPr/>
        </p:nvSpPr>
        <p:spPr bwMode="auto">
          <a:xfrm>
            <a:off x="2057400" y="6096000"/>
            <a:ext cx="6705600" cy="0"/>
          </a:xfrm>
          <a:prstGeom prst="line">
            <a:avLst/>
          </a:prstGeom>
          <a:noFill/>
          <a:ln w="19050">
            <a:solidFill>
              <a:srgbClr val="FF99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D58B00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D58B00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D58B00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D58B00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ero.fi/verokortti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ero.fi/veroilmoitus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ero.fi/kiinteist&#246;tiedot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lkka.fi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ero.fi/verotili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tj.fi/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yritys.tunnistus.fi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lmoitin.fi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vero.fi/yhteisonveroilmoitus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vero24.vero.fi/vastauspankki/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fi-FI" altLang="fi-FI" dirty="0"/>
              <a:t>Sinulle - Verohallinnon </a:t>
            </a:r>
            <a:r>
              <a:rPr lang="fi-FI" altLang="fi-FI" dirty="0" smtClean="0"/>
              <a:t>verkkopalvelut</a:t>
            </a:r>
            <a:endParaRPr lang="fi-FI" alt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424936" cy="1143000"/>
          </a:xfrm>
        </p:spPr>
        <p:txBody>
          <a:bodyPr/>
          <a:lstStyle/>
          <a:p>
            <a:pPr algn="ctr"/>
            <a:r>
              <a:rPr lang="fi-FI" dirty="0" smtClean="0">
                <a:solidFill>
                  <a:schemeClr val="accent1"/>
                </a:solidFill>
              </a:rPr>
              <a:t>Miksi käyttäisin verkkopalveluja?</a:t>
            </a:r>
            <a:endParaRPr lang="fi-FI" dirty="0">
              <a:solidFill>
                <a:schemeClr val="accent1"/>
              </a:solidFill>
            </a:endParaRP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C7E8A3-728F-4A61-9090-E1C6F20BB129}" type="datetime1">
              <a:rPr lang="fi-FI" smtClean="0"/>
              <a:pPr>
                <a:defRPr/>
              </a:pPr>
              <a:t>11.5.2016</a:t>
            </a:fld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7218F5-2E25-47B2-96A0-49F87F08A49E}" type="slidenum">
              <a:rPr lang="fi-FI" smtClean="0"/>
              <a:pPr>
                <a:defRPr/>
              </a:pPr>
              <a:t>2</a:t>
            </a:fld>
            <a:endParaRPr lang="fi-FI" dirty="0"/>
          </a:p>
        </p:txBody>
      </p:sp>
      <p:sp>
        <p:nvSpPr>
          <p:cNvPr id="9" name="Tekstiruutu 8"/>
          <p:cNvSpPr txBox="1"/>
          <p:nvPr/>
        </p:nvSpPr>
        <p:spPr>
          <a:xfrm>
            <a:off x="755576" y="1844824"/>
            <a:ext cx="770485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sz="2400" b="0" dirty="0" smtClean="0"/>
              <a:t>Verkkopalveluiden käyttö ei ole sidoksissa virka-aikaan. Palvelut ovat avoinna siihen aikaan, kun sinulle on parasta hoitaa veroasiasi.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sz="2400" b="0" dirty="0" smtClean="0"/>
              <a:t>Palvelut ovat käyttäjäystävällisiä, ja ohjeet auttavat sinua tietojen täydentämisessä.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sz="2400" b="0" dirty="0" smtClean="0"/>
              <a:t>Saat vahvistuksen onnistuneesta lähetyksestä. </a:t>
            </a:r>
            <a:r>
              <a:rPr lang="fi-FI" sz="2400" b="0" dirty="0"/>
              <a:t>T</a:t>
            </a:r>
            <a:r>
              <a:rPr lang="fi-FI" sz="2400" b="0" dirty="0" smtClean="0"/>
              <a:t>iedät, että ilmoituksesi on saapunut perille.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i-FI" sz="2000" b="0" dirty="0" smtClean="0"/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i-FI" sz="2000" b="0" dirty="0"/>
          </a:p>
        </p:txBody>
      </p:sp>
    </p:spTree>
    <p:extLst>
      <p:ext uri="{BB962C8B-B14F-4D97-AF65-F5344CB8AC3E}">
        <p14:creationId xmlns:p14="http://schemas.microsoft.com/office/powerpoint/2010/main" val="636685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95536" y="5796"/>
            <a:ext cx="8424936" cy="1143000"/>
          </a:xfrm>
        </p:spPr>
        <p:txBody>
          <a:bodyPr/>
          <a:lstStyle/>
          <a:p>
            <a:pPr algn="ctr"/>
            <a:r>
              <a:rPr lang="fi-FI" dirty="0" smtClean="0">
                <a:solidFill>
                  <a:schemeClr val="accent1"/>
                </a:solidFill>
              </a:rPr>
              <a:t>Verokortti verkossa</a:t>
            </a:r>
            <a:endParaRPr lang="fi-FI" dirty="0">
              <a:solidFill>
                <a:schemeClr val="accent1"/>
              </a:solidFill>
            </a:endParaRPr>
          </a:p>
        </p:txBody>
      </p:sp>
      <p:pic>
        <p:nvPicPr>
          <p:cNvPr id="8" name="Sisällön paikkamerkki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80728"/>
            <a:ext cx="3586777" cy="4751387"/>
          </a:xfrm>
        </p:spPr>
      </p:pic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C7E8A3-728F-4A61-9090-E1C6F20BB129}" type="datetime1">
              <a:rPr lang="fi-FI" smtClean="0"/>
              <a:pPr>
                <a:defRPr/>
              </a:pPr>
              <a:t>11.5.2016</a:t>
            </a:fld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7218F5-2E25-47B2-96A0-49F87F08A49E}" type="slidenum">
              <a:rPr lang="fi-FI" smtClean="0"/>
              <a:pPr>
                <a:defRPr/>
              </a:pPr>
              <a:t>3</a:t>
            </a:fld>
            <a:endParaRPr lang="fi-FI"/>
          </a:p>
        </p:txBody>
      </p:sp>
      <p:sp>
        <p:nvSpPr>
          <p:cNvPr id="9" name="Tekstiruutu 8"/>
          <p:cNvSpPr txBox="1"/>
          <p:nvPr/>
        </p:nvSpPr>
        <p:spPr>
          <a:xfrm>
            <a:off x="4211960" y="1196752"/>
            <a:ext cx="453650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/>
              <a:t>Verokortti verkossa -palvelusta saat uuden verokortin tai ennakkoveron</a:t>
            </a:r>
            <a:r>
              <a:rPr lang="fi-FI" b="0" dirty="0" smtClean="0"/>
              <a:t>.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 smtClean="0"/>
              <a:t>Ilmoita tiedot, </a:t>
            </a:r>
            <a:r>
              <a:rPr lang="fi-FI" b="0" dirty="0"/>
              <a:t>jotka vastaavat mahdollisimman hyvin kuluvan vuoden toteutuvia tulojasi ja vähennyksiäsi. Tiedot vaikuttavat </a:t>
            </a:r>
            <a:r>
              <a:rPr lang="fi-FI" b="0" dirty="0" smtClean="0"/>
              <a:t>veroprosenttiisi </a:t>
            </a:r>
            <a:r>
              <a:rPr lang="fi-FI" b="0" dirty="0"/>
              <a:t>tai </a:t>
            </a:r>
            <a:r>
              <a:rPr lang="fi-FI" b="0" dirty="0" smtClean="0"/>
              <a:t>ennakkoveroon.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 smtClean="0"/>
              <a:t>Useimmissa tapauksissa voit itse tulostaa uuden verokortin.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 smtClean="0"/>
              <a:t>Palvelu on käytössä</a:t>
            </a:r>
            <a:r>
              <a:rPr lang="fi-FI" b="0" strike="sngStrike" dirty="0"/>
              <a:t> </a:t>
            </a:r>
            <a:r>
              <a:rPr lang="fi-FI" b="0" dirty="0" smtClean="0"/>
              <a:t>24/7.</a:t>
            </a:r>
            <a:r>
              <a:rPr lang="fi-FI" b="0" dirty="0"/>
              <a:t> </a:t>
            </a:r>
            <a:endParaRPr lang="fi-FI" b="0" dirty="0" smtClean="0"/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 smtClean="0"/>
              <a:t>Joka </a:t>
            </a:r>
            <a:r>
              <a:rPr lang="fi-FI" b="0" dirty="0"/>
              <a:t>toinen verokortti </a:t>
            </a:r>
            <a:r>
              <a:rPr lang="fi-FI" b="0" dirty="0" smtClean="0"/>
              <a:t>tilataan </a:t>
            </a:r>
            <a:r>
              <a:rPr lang="fi-FI" b="0" dirty="0"/>
              <a:t>jo verkossa.</a:t>
            </a:r>
          </a:p>
          <a:p>
            <a:pPr>
              <a:buClr>
                <a:schemeClr val="accent2"/>
              </a:buClr>
            </a:pPr>
            <a:endParaRPr lang="fi-FI" b="0" dirty="0" smtClean="0"/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 smtClean="0"/>
              <a:t>Tutustu palveluun: </a:t>
            </a:r>
            <a:r>
              <a:rPr lang="fi-FI" b="0" dirty="0" err="1" smtClean="0">
                <a:hlinkClick r:id="rId3"/>
              </a:rPr>
              <a:t>vero.fi/verokortti</a:t>
            </a:r>
            <a:endParaRPr lang="fi-FI" b="0" dirty="0" smtClean="0"/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i-FI" b="0" dirty="0"/>
          </a:p>
        </p:txBody>
      </p:sp>
    </p:spTree>
    <p:extLst>
      <p:ext uri="{BB962C8B-B14F-4D97-AF65-F5344CB8AC3E}">
        <p14:creationId xmlns:p14="http://schemas.microsoft.com/office/powerpoint/2010/main" val="305826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95536" y="5796"/>
            <a:ext cx="8424936" cy="1143000"/>
          </a:xfrm>
        </p:spPr>
        <p:txBody>
          <a:bodyPr/>
          <a:lstStyle/>
          <a:p>
            <a:pPr algn="ctr"/>
            <a:r>
              <a:rPr lang="fi-FI" dirty="0" smtClean="0">
                <a:solidFill>
                  <a:schemeClr val="accent1"/>
                </a:solidFill>
              </a:rPr>
              <a:t>Veroilmoitus verkossa</a:t>
            </a:r>
            <a:endParaRPr lang="fi-FI" dirty="0">
              <a:solidFill>
                <a:schemeClr val="accent1"/>
              </a:solidFill>
            </a:endParaRPr>
          </a:p>
        </p:txBody>
      </p:sp>
      <p:pic>
        <p:nvPicPr>
          <p:cNvPr id="8" name="Sisällön paikkamerkki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84326"/>
            <a:ext cx="3586777" cy="4744190"/>
          </a:xfrm>
        </p:spPr>
      </p:pic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C7E8A3-728F-4A61-9090-E1C6F20BB129}" type="datetime1">
              <a:rPr lang="fi-FI" smtClean="0"/>
              <a:pPr>
                <a:defRPr/>
              </a:pPr>
              <a:t>11.5.2016</a:t>
            </a:fld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7218F5-2E25-47B2-96A0-49F87F08A49E}" type="slidenum">
              <a:rPr lang="fi-FI" smtClean="0"/>
              <a:pPr>
                <a:defRPr/>
              </a:pPr>
              <a:t>4</a:t>
            </a:fld>
            <a:endParaRPr lang="fi-FI"/>
          </a:p>
        </p:txBody>
      </p:sp>
      <p:sp>
        <p:nvSpPr>
          <p:cNvPr id="9" name="Tekstiruutu 8"/>
          <p:cNvSpPr txBox="1"/>
          <p:nvPr/>
        </p:nvSpPr>
        <p:spPr>
          <a:xfrm>
            <a:off x="4211960" y="1412776"/>
            <a:ext cx="45365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 smtClean="0"/>
              <a:t>Palvelussa voit ilmoittaa muutoksia esitäytettyyn veroilmoitukseesi. 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 smtClean="0"/>
              <a:t>Voit muuttaa tai täydentää lähes kaikkia esitäytetyn veroilmoituksen tietoja.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 smtClean="0"/>
              <a:t>Jo melkein puolet veroilmoitus-muutoksista tehdään verkossa.</a:t>
            </a:r>
          </a:p>
          <a:p>
            <a:pPr>
              <a:buClr>
                <a:schemeClr val="accent2"/>
              </a:buClr>
            </a:pPr>
            <a:endParaRPr lang="fi-FI" b="0" dirty="0" smtClean="0"/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/>
              <a:t>Tutustu </a:t>
            </a:r>
            <a:r>
              <a:rPr lang="fi-FI" b="0" dirty="0" smtClean="0"/>
              <a:t>palveluun: </a:t>
            </a:r>
            <a:r>
              <a:rPr lang="fi-FI" b="0" dirty="0" err="1" smtClean="0">
                <a:hlinkClick r:id="rId3"/>
              </a:rPr>
              <a:t>vero.fi/veroilmoitus</a:t>
            </a:r>
            <a:r>
              <a:rPr lang="fi-FI" b="0" dirty="0" smtClean="0"/>
              <a:t> (Palvelu on avoinna ainoastaan veroilmoitusten palautusaikaan keväisin.)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i-FI" b="0" dirty="0"/>
          </a:p>
        </p:txBody>
      </p:sp>
    </p:spTree>
    <p:extLst>
      <p:ext uri="{BB962C8B-B14F-4D97-AF65-F5344CB8AC3E}">
        <p14:creationId xmlns:p14="http://schemas.microsoft.com/office/powerpoint/2010/main" val="176962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95536" y="5796"/>
            <a:ext cx="8424936" cy="1143000"/>
          </a:xfrm>
        </p:spPr>
        <p:txBody>
          <a:bodyPr/>
          <a:lstStyle/>
          <a:p>
            <a:pPr algn="ctr"/>
            <a:r>
              <a:rPr lang="fi-FI" dirty="0" smtClean="0">
                <a:solidFill>
                  <a:schemeClr val="accent1"/>
                </a:solidFill>
              </a:rPr>
              <a:t>Kiinteistötiedot verkossa</a:t>
            </a:r>
            <a:endParaRPr lang="fi-FI" dirty="0">
              <a:solidFill>
                <a:schemeClr val="accent1"/>
              </a:solidFill>
            </a:endParaRPr>
          </a:p>
        </p:txBody>
      </p:sp>
      <p:pic>
        <p:nvPicPr>
          <p:cNvPr id="8" name="Sisällön paikkamerkki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40768"/>
            <a:ext cx="3579707" cy="4744190"/>
          </a:xfrm>
        </p:spPr>
      </p:pic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C7E8A3-728F-4A61-9090-E1C6F20BB129}" type="datetime1">
              <a:rPr lang="fi-FI" smtClean="0"/>
              <a:pPr>
                <a:defRPr/>
              </a:pPr>
              <a:t>11.5.2016</a:t>
            </a:fld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7218F5-2E25-47B2-96A0-49F87F08A49E}" type="slidenum">
              <a:rPr lang="fi-FI" smtClean="0"/>
              <a:pPr>
                <a:defRPr/>
              </a:pPr>
              <a:t>5</a:t>
            </a:fld>
            <a:endParaRPr lang="fi-FI"/>
          </a:p>
        </p:txBody>
      </p:sp>
      <p:sp>
        <p:nvSpPr>
          <p:cNvPr id="9" name="Tekstiruutu 8"/>
          <p:cNvSpPr txBox="1"/>
          <p:nvPr/>
        </p:nvSpPr>
        <p:spPr>
          <a:xfrm>
            <a:off x="4211960" y="1412776"/>
            <a:ext cx="45365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 smtClean="0"/>
              <a:t>Palvelussa voit ilmoittaa korjauksia kiinteistöverotuspäätöksen tietoihin.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 smtClean="0"/>
              <a:t>Voit </a:t>
            </a:r>
            <a:r>
              <a:rPr lang="fi-FI" b="0" dirty="0"/>
              <a:t>korjata </a:t>
            </a:r>
            <a:r>
              <a:rPr lang="fi-FI" b="0" dirty="0" smtClean="0"/>
              <a:t>muun muassa omistus- ja hallintatietoja ja maapohjan sekä rakennuksen tietoja. Voit myö</a:t>
            </a:r>
            <a:r>
              <a:rPr lang="fi-FI" b="0" dirty="0"/>
              <a:t>s</a:t>
            </a:r>
            <a:r>
              <a:rPr lang="fi-FI" b="0" dirty="0" smtClean="0"/>
              <a:t> lisätä puuttuvia rakennuksia.</a:t>
            </a:r>
          </a:p>
          <a:p>
            <a:pPr>
              <a:buClr>
                <a:schemeClr val="accent2"/>
              </a:buClr>
            </a:pPr>
            <a:endParaRPr lang="fi-FI" b="0" dirty="0" smtClean="0"/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/>
              <a:t>Tutustu </a:t>
            </a:r>
            <a:r>
              <a:rPr lang="fi-FI" b="0" dirty="0" smtClean="0"/>
              <a:t>palveluun: </a:t>
            </a:r>
            <a:r>
              <a:rPr lang="fi-FI" b="0" dirty="0" err="1" smtClean="0">
                <a:hlinkClick r:id="rId3"/>
              </a:rPr>
              <a:t>vero.fi/kiinteistötiedot</a:t>
            </a:r>
            <a:r>
              <a:rPr lang="fi-FI" b="0" dirty="0" smtClean="0"/>
              <a:t> </a:t>
            </a:r>
            <a:r>
              <a:rPr lang="fi-FI" b="0" dirty="0"/>
              <a:t>(Palvelu on avoinna </a:t>
            </a:r>
            <a:r>
              <a:rPr lang="fi-FI" b="0" dirty="0" smtClean="0"/>
              <a:t>ainoastaan kiinteistöveropäätösten korjausaikaan keväisin.)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i-FI" b="0" dirty="0"/>
          </a:p>
        </p:txBody>
      </p:sp>
    </p:spTree>
    <p:extLst>
      <p:ext uri="{BB962C8B-B14F-4D97-AF65-F5344CB8AC3E}">
        <p14:creationId xmlns:p14="http://schemas.microsoft.com/office/powerpoint/2010/main" val="347476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95536" y="5796"/>
            <a:ext cx="8424936" cy="1143000"/>
          </a:xfrm>
        </p:spPr>
        <p:txBody>
          <a:bodyPr/>
          <a:lstStyle/>
          <a:p>
            <a:pPr algn="ctr"/>
            <a:r>
              <a:rPr lang="fi-FI" dirty="0" err="1" smtClean="0">
                <a:solidFill>
                  <a:schemeClr val="accent1"/>
                </a:solidFill>
              </a:rPr>
              <a:t>Palkka.fi</a:t>
            </a:r>
            <a:endParaRPr lang="fi-FI" dirty="0">
              <a:solidFill>
                <a:schemeClr val="accent1"/>
              </a:solidFill>
            </a:endParaRPr>
          </a:p>
        </p:txBody>
      </p:sp>
      <p:pic>
        <p:nvPicPr>
          <p:cNvPr id="8" name="Sisällön paikkamerkki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026925"/>
            <a:ext cx="3579707" cy="4742020"/>
          </a:xfrm>
        </p:spPr>
      </p:pic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C7E8A3-728F-4A61-9090-E1C6F20BB129}" type="datetime1">
              <a:rPr lang="fi-FI" smtClean="0"/>
              <a:pPr>
                <a:defRPr/>
              </a:pPr>
              <a:t>11.5.2016</a:t>
            </a:fld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7218F5-2E25-47B2-96A0-49F87F08A49E}" type="slidenum">
              <a:rPr lang="fi-FI" smtClean="0"/>
              <a:pPr>
                <a:defRPr/>
              </a:pPr>
              <a:t>6</a:t>
            </a:fld>
            <a:endParaRPr lang="fi-FI"/>
          </a:p>
        </p:txBody>
      </p:sp>
      <p:sp>
        <p:nvSpPr>
          <p:cNvPr id="9" name="Tekstiruutu 8"/>
          <p:cNvSpPr txBox="1"/>
          <p:nvPr/>
        </p:nvSpPr>
        <p:spPr>
          <a:xfrm>
            <a:off x="4203441" y="1412776"/>
            <a:ext cx="45365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 err="1" smtClean="0"/>
              <a:t>Palkka.fi</a:t>
            </a:r>
            <a:r>
              <a:rPr lang="fi-FI" b="0" dirty="0" smtClean="0"/>
              <a:t> on maksuton palkanlaskenta-ohjelma. Sen </a:t>
            </a:r>
            <a:r>
              <a:rPr lang="fi-FI" b="0" dirty="0"/>
              <a:t>avulla voit hoitaa palkan laskemisen sekä </a:t>
            </a:r>
            <a:r>
              <a:rPr lang="fi-FI" b="0" dirty="0" smtClean="0"/>
              <a:t>maksuun </a:t>
            </a:r>
            <a:r>
              <a:rPr lang="fi-FI" b="0" dirty="0"/>
              <a:t>liittyvät ilmoitukset. </a:t>
            </a:r>
            <a:endParaRPr lang="fi-FI" b="0" dirty="0" smtClean="0"/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 smtClean="0"/>
              <a:t>Palvelun kautta voit myös hakea kotitalousvähennyksiä.</a:t>
            </a:r>
          </a:p>
          <a:p>
            <a:pPr>
              <a:buClr>
                <a:schemeClr val="accent2"/>
              </a:buClr>
            </a:pPr>
            <a:endParaRPr lang="fi-FI" b="0" dirty="0" smtClean="0"/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/>
              <a:t>Tutustu </a:t>
            </a:r>
            <a:r>
              <a:rPr lang="fi-FI" b="0" dirty="0" smtClean="0"/>
              <a:t>palveluun: </a:t>
            </a:r>
            <a:r>
              <a:rPr lang="fi-FI" b="0" dirty="0" err="1" smtClean="0">
                <a:hlinkClick r:id="rId3"/>
              </a:rPr>
              <a:t>palkka.fi</a:t>
            </a:r>
            <a:endParaRPr lang="fi-FI" b="0" dirty="0"/>
          </a:p>
        </p:txBody>
      </p:sp>
    </p:spTree>
    <p:extLst>
      <p:ext uri="{BB962C8B-B14F-4D97-AF65-F5344CB8AC3E}">
        <p14:creationId xmlns:p14="http://schemas.microsoft.com/office/powerpoint/2010/main" val="405649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95536" y="0"/>
            <a:ext cx="8424936" cy="1143000"/>
          </a:xfrm>
        </p:spPr>
        <p:txBody>
          <a:bodyPr/>
          <a:lstStyle/>
          <a:p>
            <a:pPr algn="ctr"/>
            <a:r>
              <a:rPr lang="fi-FI" dirty="0" smtClean="0">
                <a:solidFill>
                  <a:schemeClr val="accent1"/>
                </a:solidFill>
              </a:rPr>
              <a:t>Verotili</a:t>
            </a:r>
            <a:endParaRPr lang="fi-FI" dirty="0">
              <a:solidFill>
                <a:schemeClr val="accent1"/>
              </a:solidFill>
            </a:endParaRPr>
          </a:p>
        </p:txBody>
      </p:sp>
      <p:pic>
        <p:nvPicPr>
          <p:cNvPr id="8" name="Sisällön paikkamerkki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030515"/>
            <a:ext cx="3579706" cy="4734839"/>
          </a:xfrm>
        </p:spPr>
      </p:pic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C7E8A3-728F-4A61-9090-E1C6F20BB129}" type="datetime1">
              <a:rPr lang="fi-FI" smtClean="0"/>
              <a:pPr>
                <a:defRPr/>
              </a:pPr>
              <a:t>11.5.2016</a:t>
            </a:fld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7218F5-2E25-47B2-96A0-49F87F08A49E}" type="slidenum">
              <a:rPr lang="fi-FI" smtClean="0"/>
              <a:pPr>
                <a:defRPr/>
              </a:pPr>
              <a:t>7</a:t>
            </a:fld>
            <a:endParaRPr lang="fi-FI" dirty="0"/>
          </a:p>
        </p:txBody>
      </p:sp>
      <p:sp>
        <p:nvSpPr>
          <p:cNvPr id="9" name="Tekstiruutu 8"/>
          <p:cNvSpPr txBox="1"/>
          <p:nvPr/>
        </p:nvSpPr>
        <p:spPr>
          <a:xfrm>
            <a:off x="4203441" y="1484784"/>
            <a:ext cx="453650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 smtClean="0"/>
              <a:t>Verotilillä voit antaa kausivero-ilmoituksen arvonlisäverosta, työnantajasuorituksista ja muista oma-aloitteisista veroista.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 smtClean="0"/>
              <a:t>Palvelussa voit myös maksaa ilmoittamasi oma-aloitteiset verot</a:t>
            </a:r>
            <a:r>
              <a:rPr lang="fi-FI" b="0" strike="sngStrike" dirty="0"/>
              <a:t> </a:t>
            </a:r>
            <a:r>
              <a:rPr lang="fi-FI" b="0" dirty="0" smtClean="0"/>
              <a:t>verkkomaksuna.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 smtClean="0"/>
              <a:t>Verotilillä voit myös hakea aiheettoman maksun palautusta.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i-FI" b="0" dirty="0" smtClean="0"/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/>
              <a:t>Tutustu </a:t>
            </a:r>
            <a:r>
              <a:rPr lang="fi-FI" b="0" dirty="0" smtClean="0"/>
              <a:t>palveluun: </a:t>
            </a:r>
            <a:r>
              <a:rPr lang="fi-FI" b="0" dirty="0" err="1" smtClean="0">
                <a:hlinkClick r:id="rId3"/>
              </a:rPr>
              <a:t>vero.fi/verotili</a:t>
            </a:r>
            <a:endParaRPr lang="fi-FI" b="0" dirty="0"/>
          </a:p>
        </p:txBody>
      </p:sp>
    </p:spTree>
    <p:extLst>
      <p:ext uri="{BB962C8B-B14F-4D97-AF65-F5344CB8AC3E}">
        <p14:creationId xmlns:p14="http://schemas.microsoft.com/office/powerpoint/2010/main" val="157272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95536" y="0"/>
            <a:ext cx="8424936" cy="1143000"/>
          </a:xfrm>
        </p:spPr>
        <p:txBody>
          <a:bodyPr/>
          <a:lstStyle/>
          <a:p>
            <a:pPr algn="ctr"/>
            <a:r>
              <a:rPr lang="fi-FI" dirty="0" smtClean="0">
                <a:solidFill>
                  <a:schemeClr val="accent1"/>
                </a:solidFill>
              </a:rPr>
              <a:t>YTJ – Yritys- ja yhteisötietojärjestelmä</a:t>
            </a:r>
            <a:endParaRPr lang="fi-FI" dirty="0">
              <a:solidFill>
                <a:schemeClr val="accent1"/>
              </a:solidFill>
            </a:endParaRPr>
          </a:p>
        </p:txBody>
      </p:sp>
      <p:pic>
        <p:nvPicPr>
          <p:cNvPr id="8" name="Sisällön paikkamerkki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70" y="1124744"/>
            <a:ext cx="3577222" cy="4734838"/>
          </a:xfrm>
        </p:spPr>
      </p:pic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C7E8A3-728F-4A61-9090-E1C6F20BB129}" type="datetime1">
              <a:rPr lang="fi-FI" smtClean="0"/>
              <a:pPr>
                <a:defRPr/>
              </a:pPr>
              <a:t>11.5.2016</a:t>
            </a:fld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7218F5-2E25-47B2-96A0-49F87F08A49E}" type="slidenum">
              <a:rPr lang="fi-FI" smtClean="0"/>
              <a:pPr>
                <a:defRPr/>
              </a:pPr>
              <a:t>8</a:t>
            </a:fld>
            <a:endParaRPr lang="fi-FI"/>
          </a:p>
        </p:txBody>
      </p:sp>
      <p:sp>
        <p:nvSpPr>
          <p:cNvPr id="9" name="Tekstiruutu 8"/>
          <p:cNvSpPr txBox="1"/>
          <p:nvPr/>
        </p:nvSpPr>
        <p:spPr>
          <a:xfrm>
            <a:off x="4177123" y="1196752"/>
            <a:ext cx="453650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 smtClean="0"/>
              <a:t>YTJ </a:t>
            </a:r>
            <a:r>
              <a:rPr lang="fi-FI" b="0" dirty="0"/>
              <a:t>on </a:t>
            </a:r>
            <a:r>
              <a:rPr lang="fi-FI" b="0" dirty="0" err="1"/>
              <a:t>PRH:n</a:t>
            </a:r>
            <a:r>
              <a:rPr lang="fi-FI" b="0" dirty="0"/>
              <a:t> ja Verohallinnon yhteinen palvelu, jossa voit ilmoittaa tiedot yhdellä ilmoituksella molemmille viranomaisille</a:t>
            </a:r>
            <a:r>
              <a:rPr lang="fi-FI" b="0" dirty="0" smtClean="0"/>
              <a:t>.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 smtClean="0"/>
              <a:t>Palvelussa voit antaa</a:t>
            </a:r>
            <a:r>
              <a:rPr lang="fi-FI" b="0" dirty="0" smtClean="0">
                <a:solidFill>
                  <a:srgbClr val="FF0000"/>
                </a:solidFill>
              </a:rPr>
              <a:t> </a:t>
            </a:r>
            <a:r>
              <a:rPr lang="fi-FI" b="0" dirty="0" smtClean="0"/>
              <a:t>sähköisesti useimmat yritysten toimintaan liittyvät ilmoitukset (Y-lomakkeet).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 smtClean="0"/>
              <a:t>Yrityshausta voit etsiä tietoja yrityksistä Y-tunnuksen tai yrityksen nimen perusteella.</a:t>
            </a:r>
          </a:p>
          <a:p>
            <a:pPr marL="742950" lvl="1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 smtClean="0"/>
              <a:t>Yrityshaku sisältää mm. yrityksen perustiedot, rekisteröintitiedot ja julkiset verovelkatiedot.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i-FI" b="0" dirty="0" smtClean="0"/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/>
              <a:t>Tutustu </a:t>
            </a:r>
            <a:r>
              <a:rPr lang="fi-FI" b="0" dirty="0" smtClean="0"/>
              <a:t>palveluun: </a:t>
            </a:r>
            <a:r>
              <a:rPr lang="fi-FI" b="0" dirty="0" err="1" smtClean="0">
                <a:hlinkClick r:id="rId3"/>
              </a:rPr>
              <a:t>ytj.fi</a:t>
            </a:r>
            <a:endParaRPr lang="fi-FI" b="0" dirty="0"/>
          </a:p>
        </p:txBody>
      </p:sp>
    </p:spTree>
    <p:extLst>
      <p:ext uri="{BB962C8B-B14F-4D97-AF65-F5344CB8AC3E}">
        <p14:creationId xmlns:p14="http://schemas.microsoft.com/office/powerpoint/2010/main" val="333518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95536" y="0"/>
            <a:ext cx="8424936" cy="1143000"/>
          </a:xfrm>
        </p:spPr>
        <p:txBody>
          <a:bodyPr/>
          <a:lstStyle/>
          <a:p>
            <a:pPr algn="ctr"/>
            <a:r>
              <a:rPr lang="fi-FI" dirty="0" err="1" smtClean="0">
                <a:solidFill>
                  <a:schemeClr val="accent1"/>
                </a:solidFill>
              </a:rPr>
              <a:t>Katso-tunniste</a:t>
            </a:r>
            <a:endParaRPr lang="fi-FI" dirty="0">
              <a:solidFill>
                <a:schemeClr val="accent1"/>
              </a:solidFill>
            </a:endParaRPr>
          </a:p>
        </p:txBody>
      </p:sp>
      <p:pic>
        <p:nvPicPr>
          <p:cNvPr id="8" name="Sisällön paikkamerkki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030515"/>
            <a:ext cx="3579705" cy="4734838"/>
          </a:xfrm>
        </p:spPr>
      </p:pic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C7E8A3-728F-4A61-9090-E1C6F20BB129}" type="datetime1">
              <a:rPr lang="fi-FI" smtClean="0"/>
              <a:pPr>
                <a:defRPr/>
              </a:pPr>
              <a:t>11.5.2016</a:t>
            </a:fld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7218F5-2E25-47B2-96A0-49F87F08A49E}" type="slidenum">
              <a:rPr lang="fi-FI" smtClean="0"/>
              <a:pPr>
                <a:defRPr/>
              </a:pPr>
              <a:t>9</a:t>
            </a:fld>
            <a:endParaRPr lang="fi-FI"/>
          </a:p>
        </p:txBody>
      </p:sp>
      <p:sp>
        <p:nvSpPr>
          <p:cNvPr id="9" name="Tekstiruutu 8"/>
          <p:cNvSpPr txBox="1"/>
          <p:nvPr/>
        </p:nvSpPr>
        <p:spPr>
          <a:xfrm>
            <a:off x="4203441" y="1196752"/>
            <a:ext cx="453650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 err="1"/>
              <a:t>Katso-tunnistus</a:t>
            </a:r>
            <a:r>
              <a:rPr lang="fi-FI" b="0" dirty="0"/>
              <a:t> </a:t>
            </a:r>
            <a:r>
              <a:rPr lang="fi-FI" b="0" dirty="0" smtClean="0"/>
              <a:t>on yrityksiä </a:t>
            </a:r>
            <a:r>
              <a:rPr lang="fi-FI" b="0" dirty="0"/>
              <a:t>varten luotu tapa </a:t>
            </a:r>
            <a:r>
              <a:rPr lang="fi-FI" b="0" dirty="0" err="1"/>
              <a:t>tunnistautua</a:t>
            </a:r>
            <a:r>
              <a:rPr lang="fi-FI" b="0" dirty="0"/>
              <a:t> viranomaisten sähköisiin palveluihin. </a:t>
            </a:r>
            <a:endParaRPr lang="fi-FI" b="0" dirty="0" smtClean="0"/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 smtClean="0"/>
              <a:t>Palvelun </a:t>
            </a:r>
            <a:r>
              <a:rPr lang="fi-FI" b="0" dirty="0"/>
              <a:t>avulla voit hallinnoida yrityksen </a:t>
            </a:r>
            <a:r>
              <a:rPr lang="fi-FI" b="0" dirty="0" err="1" smtClean="0"/>
              <a:t>Katso-tunnisteita</a:t>
            </a:r>
            <a:r>
              <a:rPr lang="fi-FI" b="0" dirty="0"/>
              <a:t> </a:t>
            </a:r>
            <a:r>
              <a:rPr lang="fi-FI" b="0" dirty="0" smtClean="0"/>
              <a:t>ja niihin </a:t>
            </a:r>
            <a:r>
              <a:rPr lang="fi-FI" b="0" dirty="0"/>
              <a:t>liittyviä tietoja sekä yrityksen sisäisiä ja ulkoisia valtuutuksia</a:t>
            </a:r>
            <a:r>
              <a:rPr lang="fi-FI" b="0" dirty="0" smtClean="0"/>
              <a:t>.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 smtClean="0"/>
              <a:t>Yritys voi valtuuttaa kirjanpitäjänsä tekemään sähköiset ilmoitukset yrityksen puolesta.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i-FI" b="0" dirty="0" smtClean="0"/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/>
              <a:t>Tutustu </a:t>
            </a:r>
            <a:r>
              <a:rPr lang="fi-FI" b="0" dirty="0" err="1" smtClean="0"/>
              <a:t>Katso-tunnistautumiseen</a:t>
            </a:r>
            <a:r>
              <a:rPr lang="fi-FI" b="0" dirty="0" smtClean="0"/>
              <a:t>: </a:t>
            </a:r>
            <a:r>
              <a:rPr lang="fi-FI" b="0" dirty="0" err="1" smtClean="0">
                <a:hlinkClick r:id="rId3"/>
              </a:rPr>
              <a:t>yritys.tunnistus.fi</a:t>
            </a:r>
            <a:endParaRPr lang="fi-FI" b="0" dirty="0"/>
          </a:p>
        </p:txBody>
      </p:sp>
    </p:spTree>
    <p:extLst>
      <p:ext uri="{BB962C8B-B14F-4D97-AF65-F5344CB8AC3E}">
        <p14:creationId xmlns:p14="http://schemas.microsoft.com/office/powerpoint/2010/main" val="347298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95536" y="0"/>
            <a:ext cx="8424936" cy="1143000"/>
          </a:xfrm>
        </p:spPr>
        <p:txBody>
          <a:bodyPr/>
          <a:lstStyle/>
          <a:p>
            <a:pPr algn="ctr"/>
            <a:r>
              <a:rPr lang="fi-FI" dirty="0" smtClean="0">
                <a:solidFill>
                  <a:schemeClr val="accent1"/>
                </a:solidFill>
              </a:rPr>
              <a:t>Ilmoitin</a:t>
            </a:r>
            <a:endParaRPr lang="fi-FI" dirty="0">
              <a:solidFill>
                <a:schemeClr val="accent1"/>
              </a:solidFill>
            </a:endParaRPr>
          </a:p>
        </p:txBody>
      </p:sp>
      <p:pic>
        <p:nvPicPr>
          <p:cNvPr id="8" name="Sisällön paikkamerkki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030516"/>
            <a:ext cx="3579705" cy="4734836"/>
          </a:xfrm>
        </p:spPr>
      </p:pic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C7E8A3-728F-4A61-9090-E1C6F20BB129}" type="datetime1">
              <a:rPr lang="fi-FI" smtClean="0"/>
              <a:pPr>
                <a:defRPr/>
              </a:pPr>
              <a:t>11.5.2016</a:t>
            </a:fld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7218F5-2E25-47B2-96A0-49F87F08A49E}" type="slidenum">
              <a:rPr lang="fi-FI" smtClean="0"/>
              <a:pPr>
                <a:defRPr/>
              </a:pPr>
              <a:t>10</a:t>
            </a:fld>
            <a:endParaRPr lang="fi-FI"/>
          </a:p>
        </p:txBody>
      </p:sp>
      <p:sp>
        <p:nvSpPr>
          <p:cNvPr id="9" name="Tekstiruutu 8"/>
          <p:cNvSpPr txBox="1"/>
          <p:nvPr/>
        </p:nvSpPr>
        <p:spPr>
          <a:xfrm>
            <a:off x="4203441" y="1412776"/>
            <a:ext cx="453650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 err="1"/>
              <a:t>Ilmoitin.fi</a:t>
            </a:r>
            <a:r>
              <a:rPr lang="fi-FI" b="0" dirty="0"/>
              <a:t> on palvelu, jonka kautta </a:t>
            </a:r>
            <a:r>
              <a:rPr lang="fi-FI" b="0" dirty="0" smtClean="0"/>
              <a:t>voit </a:t>
            </a:r>
            <a:r>
              <a:rPr lang="fi-FI" b="0" dirty="0"/>
              <a:t>lähettää ohjelmistojen </a:t>
            </a:r>
            <a:r>
              <a:rPr lang="fi-FI" b="0" dirty="0" smtClean="0"/>
              <a:t>tuottamia</a:t>
            </a:r>
            <a:r>
              <a:rPr lang="fi-FI" b="0" dirty="0"/>
              <a:t> </a:t>
            </a:r>
            <a:r>
              <a:rPr lang="fi-FI" b="0" dirty="0" smtClean="0"/>
              <a:t> ilmoitustiedostoja.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 smtClean="0"/>
              <a:t>Palvelussa ei ole täytettäviä verkkolomakkeita.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 err="1" smtClean="0"/>
              <a:t>Ilmoitin.fi</a:t>
            </a:r>
            <a:r>
              <a:rPr lang="fi-FI" b="0" dirty="0" smtClean="0"/>
              <a:t> tallentaa lähettämäsi ilmoitukset. Palvelussa voit myös testata, onko ilmoitustiedoston muoto oikea.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i-FI" b="0" dirty="0" smtClean="0"/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/>
              <a:t>Tutustu </a:t>
            </a:r>
            <a:r>
              <a:rPr lang="fi-FI" b="0" dirty="0" smtClean="0"/>
              <a:t>palveluun: </a:t>
            </a:r>
            <a:r>
              <a:rPr lang="fi-FI" b="0" dirty="0" err="1" smtClean="0">
                <a:hlinkClick r:id="rId3"/>
              </a:rPr>
              <a:t>ilmoitin.fi</a:t>
            </a:r>
            <a:endParaRPr lang="fi-FI" b="0" dirty="0"/>
          </a:p>
        </p:txBody>
      </p:sp>
    </p:spTree>
    <p:extLst>
      <p:ext uri="{BB962C8B-B14F-4D97-AF65-F5344CB8AC3E}">
        <p14:creationId xmlns:p14="http://schemas.microsoft.com/office/powerpoint/2010/main" val="216572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95536" y="0"/>
            <a:ext cx="8424936" cy="1143000"/>
          </a:xfrm>
        </p:spPr>
        <p:txBody>
          <a:bodyPr/>
          <a:lstStyle/>
          <a:p>
            <a:pPr algn="ctr"/>
            <a:r>
              <a:rPr lang="fi-FI" dirty="0" smtClean="0">
                <a:solidFill>
                  <a:schemeClr val="accent1"/>
                </a:solidFill>
              </a:rPr>
              <a:t>YSTI</a:t>
            </a:r>
            <a:endParaRPr lang="fi-FI" dirty="0">
              <a:solidFill>
                <a:schemeClr val="accent1"/>
              </a:solidFill>
            </a:endParaRPr>
          </a:p>
        </p:txBody>
      </p:sp>
      <p:pic>
        <p:nvPicPr>
          <p:cNvPr id="8" name="Sisällön paikkamerkki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030516"/>
            <a:ext cx="3579705" cy="4734836"/>
          </a:xfrm>
        </p:spPr>
      </p:pic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C7E8A3-728F-4A61-9090-E1C6F20BB129}" type="datetime1">
              <a:rPr lang="fi-FI" smtClean="0"/>
              <a:pPr>
                <a:defRPr/>
              </a:pPr>
              <a:t>11.5.2016</a:t>
            </a:fld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7218F5-2E25-47B2-96A0-49F87F08A49E}" type="slidenum">
              <a:rPr lang="fi-FI" smtClean="0"/>
              <a:pPr>
                <a:defRPr/>
              </a:pPr>
              <a:t>11</a:t>
            </a:fld>
            <a:endParaRPr lang="fi-FI"/>
          </a:p>
        </p:txBody>
      </p:sp>
      <p:sp>
        <p:nvSpPr>
          <p:cNvPr id="9" name="Tekstiruutu 8"/>
          <p:cNvSpPr txBox="1"/>
          <p:nvPr/>
        </p:nvSpPr>
        <p:spPr>
          <a:xfrm>
            <a:off x="4203440" y="1412776"/>
            <a:ext cx="48330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 smtClean="0"/>
              <a:t>YSTI eli yhteisöjen veroilmoituspalvelu, josta voi antaa sähköisen veroilmoituksen (6B) liitelomakkeineen.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 smtClean="0"/>
              <a:t>Palveluun kirjaudutaan </a:t>
            </a:r>
            <a:r>
              <a:rPr lang="fi-FI" b="0" dirty="0" err="1" smtClean="0"/>
              <a:t>Katso-tunnisteella</a:t>
            </a:r>
            <a:r>
              <a:rPr lang="fi-FI" b="0" dirty="0" smtClean="0"/>
              <a:t>.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i-FI" b="0" dirty="0" smtClean="0"/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i-FI" b="0" dirty="0" smtClean="0"/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/>
              <a:t>Tutustu </a:t>
            </a:r>
            <a:r>
              <a:rPr lang="fi-FI" b="0" dirty="0" smtClean="0"/>
              <a:t>palveluun: </a:t>
            </a:r>
            <a:r>
              <a:rPr lang="fi-FI" b="0" dirty="0" err="1" smtClean="0">
                <a:hlinkClick r:id="rId3"/>
              </a:rPr>
              <a:t>vero.fi/yhteis</a:t>
            </a:r>
            <a:r>
              <a:rPr lang="fi-FI" b="0" dirty="0" err="1" smtClean="0">
                <a:solidFill>
                  <a:srgbClr val="FF0000"/>
                </a:solidFill>
                <a:hlinkClick r:id="rId3"/>
              </a:rPr>
              <a:t>ö</a:t>
            </a:r>
            <a:r>
              <a:rPr lang="fi-FI" b="0" dirty="0" err="1" smtClean="0">
                <a:hlinkClick r:id="rId3"/>
              </a:rPr>
              <a:t>nveroilmoitus</a:t>
            </a:r>
            <a:endParaRPr lang="fi-FI" b="0" dirty="0"/>
          </a:p>
        </p:txBody>
      </p:sp>
    </p:spTree>
    <p:extLst>
      <p:ext uri="{BB962C8B-B14F-4D97-AF65-F5344CB8AC3E}">
        <p14:creationId xmlns:p14="http://schemas.microsoft.com/office/powerpoint/2010/main" val="285188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95536" y="5796"/>
            <a:ext cx="8424936" cy="1143000"/>
          </a:xfrm>
        </p:spPr>
        <p:txBody>
          <a:bodyPr/>
          <a:lstStyle/>
          <a:p>
            <a:pPr algn="ctr"/>
            <a:r>
              <a:rPr lang="fi-FI" dirty="0" smtClean="0">
                <a:solidFill>
                  <a:schemeClr val="accent1"/>
                </a:solidFill>
              </a:rPr>
              <a:t>Chat ja Vastauspankki</a:t>
            </a:r>
            <a:endParaRPr lang="fi-FI" dirty="0">
              <a:solidFill>
                <a:schemeClr val="accent1"/>
              </a:solidFill>
            </a:endParaRPr>
          </a:p>
        </p:txBody>
      </p:sp>
      <p:pic>
        <p:nvPicPr>
          <p:cNvPr id="8" name="Sisällön paikkamerkki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030515"/>
            <a:ext cx="3579706" cy="4734839"/>
          </a:xfrm>
        </p:spPr>
      </p:pic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C7E8A3-728F-4A61-9090-E1C6F20BB129}" type="datetime1">
              <a:rPr lang="fi-FI" smtClean="0"/>
              <a:pPr>
                <a:defRPr/>
              </a:pPr>
              <a:t>11.5.2016</a:t>
            </a:fld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7218F5-2E25-47B2-96A0-49F87F08A49E}" type="slidenum">
              <a:rPr lang="fi-FI" smtClean="0"/>
              <a:pPr>
                <a:defRPr/>
              </a:pPr>
              <a:t>12</a:t>
            </a:fld>
            <a:endParaRPr lang="fi-FI"/>
          </a:p>
        </p:txBody>
      </p:sp>
      <p:sp>
        <p:nvSpPr>
          <p:cNvPr id="9" name="Tekstiruutu 8"/>
          <p:cNvSpPr txBox="1"/>
          <p:nvPr/>
        </p:nvSpPr>
        <p:spPr>
          <a:xfrm>
            <a:off x="4203766" y="1556792"/>
            <a:ext cx="494023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 smtClean="0"/>
              <a:t>Chat-asiakaspalvelumme vastaa kysymyksiisi verotuksen eri aihealueista.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 smtClean="0"/>
              <a:t>Chat palvelee virka-aikana. 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 smtClean="0"/>
              <a:t>Vastauspankissa voit etsiä vastauksia kysymyksiisi tai kysyä uuden kysymyksen.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i-FI" b="0" dirty="0" smtClean="0"/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 smtClean="0"/>
              <a:t>Chatit ovat kunkin aihealueen</a:t>
            </a:r>
            <a:r>
              <a:rPr lang="fi-FI" b="0" strike="sngStrike" dirty="0" smtClean="0"/>
              <a:t>sa</a:t>
            </a:r>
            <a:r>
              <a:rPr lang="fi-FI" b="0" dirty="0" smtClean="0"/>
              <a:t> sivulla </a:t>
            </a:r>
            <a:r>
              <a:rPr lang="fi-FI" b="0" dirty="0" err="1" smtClean="0"/>
              <a:t>vero.fi:ssä</a:t>
            </a:r>
            <a:r>
              <a:rPr lang="fi-FI" b="0" dirty="0" smtClean="0"/>
              <a:t>.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i-FI" b="0" dirty="0" smtClean="0"/>
              <a:t>Tutustu vastauspankkiin: </a:t>
            </a:r>
            <a:r>
              <a:rPr lang="fi-FI" b="0" dirty="0" smtClean="0">
                <a:hlinkClick r:id="rId3"/>
              </a:rPr>
              <a:t>vero24.vero.fi/vastauspankki</a:t>
            </a:r>
            <a:endParaRPr lang="fi-FI" b="0" dirty="0"/>
          </a:p>
        </p:txBody>
      </p:sp>
    </p:spTree>
    <p:extLst>
      <p:ext uri="{BB962C8B-B14F-4D97-AF65-F5344CB8AC3E}">
        <p14:creationId xmlns:p14="http://schemas.microsoft.com/office/powerpoint/2010/main" val="306631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C7E8A3-728F-4A61-9090-E1C6F20BB129}" type="datetime1">
              <a:rPr lang="fi-FI" smtClean="0"/>
              <a:pPr>
                <a:defRPr/>
              </a:pPr>
              <a:t>11.5.2016</a:t>
            </a:fld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7218F5-2E25-47B2-96A0-49F87F08A49E}" type="slidenum">
              <a:rPr lang="fi-FI" smtClean="0"/>
              <a:pPr>
                <a:defRPr/>
              </a:pPr>
              <a:t>13</a:t>
            </a:fld>
            <a:endParaRPr lang="fi-FI"/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377" y="2187620"/>
            <a:ext cx="4549246" cy="248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53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800 Verohallinto">
  <a:themeElements>
    <a:clrScheme name="Verohallinto">
      <a:dk1>
        <a:srgbClr val="000000"/>
      </a:dk1>
      <a:lt1>
        <a:srgbClr val="FFFFFF"/>
      </a:lt1>
      <a:dk2>
        <a:srgbClr val="006600"/>
      </a:dk2>
      <a:lt2>
        <a:srgbClr val="E5EFE5"/>
      </a:lt2>
      <a:accent1>
        <a:srgbClr val="006600"/>
      </a:accent1>
      <a:accent2>
        <a:srgbClr val="FF9933"/>
      </a:accent2>
      <a:accent3>
        <a:srgbClr val="FFFFFF"/>
      </a:accent3>
      <a:accent4>
        <a:srgbClr val="000000"/>
      </a:accent4>
      <a:accent5>
        <a:srgbClr val="66A366"/>
      </a:accent5>
      <a:accent6>
        <a:srgbClr val="FFCC99"/>
      </a:accent6>
      <a:hlink>
        <a:srgbClr val="FF9933"/>
      </a:hlink>
      <a:folHlink>
        <a:srgbClr val="FFCC99"/>
      </a:folHlink>
    </a:clrScheme>
    <a:fontScheme name="Office-teem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-teem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em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C9F68548B069E048901098EC7DD1C6DD" ma:contentTypeVersion="6" ma:contentTypeDescription="Luo uusi asiakirja." ma:contentTypeScope="" ma:versionID="e1700df97d219d930b068c3ffad67a7f">
  <xsd:schema xmlns:xsd="http://www.w3.org/2001/XMLSchema" xmlns:xs="http://www.w3.org/2001/XMLSchema" xmlns:p="http://schemas.microsoft.com/office/2006/metadata/properties" xmlns:ns1="http://schemas.microsoft.com/sharepoint/v3" xmlns:ns2="367061aa-9e88-40f9-a868-f658d075011e" xmlns:ns3="3c394618-7bd0-4b90-a3f4-f32cc6d3ebd3" targetNamespace="http://schemas.microsoft.com/office/2006/metadata/properties" ma:root="true" ma:fieldsID="9e4dc8c72fd63f3940f224ad05bdd488" ns1:_="" ns2:_="" ns3:_="">
    <xsd:import namespace="http://schemas.microsoft.com/sharepoint/v3"/>
    <xsd:import namespace="367061aa-9e88-40f9-a868-f658d075011e"/>
    <xsd:import namespace="3c394618-7bd0-4b90-a3f4-f32cc6d3ebd3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KeywordTaxHTField" minOccurs="0"/>
                <xsd:element ref="ns3:VeroDocumentType" minOccurs="0"/>
                <xsd:element ref="ns1:_dlc_ExpireDateSaved" minOccurs="0"/>
                <xsd:element ref="ns1:_dlc_ExpireDate" minOccurs="0"/>
                <xsd:element ref="ns1:_dlc_Exemp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pireDateSaved" ma:index="12" nillable="true" ma:displayName="Alkuperäinen vanhenemispäivämäärä" ma:description="" ma:hidden="true" ma:internalName="_dlc_ExpireDateSaved" ma:readOnly="true">
      <xsd:simpleType>
        <xsd:restriction base="dms:DateTime"/>
      </xsd:simpleType>
    </xsd:element>
    <xsd:element name="_dlc_ExpireDate" ma:index="13" nillable="true" ma:displayName="Vanhenemispäivämäärä" ma:description="" ma:hidden="true" ma:indexed="true" ma:internalName="_dlc_ExpireDate" ma:readOnly="true">
      <xsd:simpleType>
        <xsd:restriction base="dms:DateTime"/>
      </xsd:simpleType>
    </xsd:element>
    <xsd:element name="_dlc_Exempt" ma:index="14" nillable="true" ma:displayName="Vapauta käytännöstä" ma:description="" ma:hidden="true" ma:internalName="_dlc_Exempt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7061aa-9e88-40f9-a868-f658d075011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33a82d91-e1f2-4553-9b6f-a26de281709f}" ma:internalName="TaxCatchAll" ma:showField="CatchAllData" ma:web="{391018ba-182d-4012-a516-c32130393681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10" nillable="true" ma:taxonomy="true" ma:internalName="TaxKeywordTaxHTField" ma:taxonomyFieldName="TaxKeyword" ma:displayName="Yrityksen avainsanat" ma:fieldId="{23f27201-bee3-471e-b2e7-b64fd8b7ca38}" ma:taxonomyMulti="true" ma:sspId="f4ad869e-8771-4c47-8567-6d44bf76f8fc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394618-7bd0-4b90-a3f4-f32cc6d3ebd3" elementFormDefault="qualified">
    <xsd:import namespace="http://schemas.microsoft.com/office/2006/documentManagement/types"/>
    <xsd:import namespace="http://schemas.microsoft.com/office/infopath/2007/PartnerControls"/>
    <xsd:element name="VeroDocumentType" ma:index="11" nillable="true" ma:displayName="Dokumentin tyyppi" ma:internalName="VeroDocumentType">
      <xsd:simpleType>
        <xsd:restriction base="dms:Choice">
          <xsd:enumeration value="Aikataulu"/>
          <xsd:enumeration value="Asettamispäätös"/>
          <xsd:enumeration value="Demo"/>
          <xsd:enumeration value="Esityslista"/>
          <xsd:enumeration value="Esitysmateriaali"/>
          <xsd:enumeration value="Kansilehti"/>
          <xsd:enumeration value="Kirje"/>
          <xsd:enumeration value="Kirjepohja"/>
          <xsd:enumeration value="Kutsu"/>
          <xsd:enumeration value="Kuva"/>
          <xsd:enumeration value="Laskelma"/>
          <xsd:enumeration value="Laskuri"/>
          <xsd:enumeration value="Lausunto"/>
          <xsd:enumeration value="Luonnos"/>
          <xsd:enumeration value="Muistio"/>
          <xsd:enumeration value="Muutoslomake"/>
          <xsd:enumeration value="Määrittely"/>
          <xsd:enumeration value="Ohje"/>
          <xsd:enumeration value="Päätös"/>
          <xsd:enumeration value="Pöytäkirja"/>
          <xsd:enumeration value="Raportti"/>
          <xsd:enumeration value="Ratkaisu"/>
          <xsd:enumeration value="Saate"/>
          <xsd:enumeration value="Suunnitelma"/>
          <xsd:enumeration value="Tiedote"/>
          <xsd:enumeration value="Tilasto"/>
          <xsd:enumeration value="Uutinen"/>
          <xsd:enumeration value="Uutiskirje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67061aa-9e88-40f9-a868-f658d075011e"/>
    <VeroDocumentType xmlns="3c394618-7bd0-4b90-a3f4-f32cc6d3ebd3" xsi:nil="true"/>
    <TaxKeywordTaxHTField xmlns="367061aa-9e88-40f9-a868-f658d075011e">
      <Terms xmlns="http://schemas.microsoft.com/office/infopath/2007/PartnerControls"/>
    </TaxKeywordTaxHTField>
    <_dlc_ExpireDateSaved xmlns="http://schemas.microsoft.com/sharepoint/v3" xsi:nil="true"/>
    <_dlc_ExpireDate xmlns="http://schemas.microsoft.com/sharepoint/v3">2017-02-25T10:50:33+00:00</_dlc_ExpireDate>
  </documentManagement>
</p:properties>
</file>

<file path=customXml/itemProps1.xml><?xml version="1.0" encoding="utf-8"?>
<ds:datastoreItem xmlns:ds="http://schemas.openxmlformats.org/officeDocument/2006/customXml" ds:itemID="{67F780A8-84E2-4674-AD32-1070BD8D1C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67061aa-9e88-40f9-a868-f658d075011e"/>
    <ds:schemaRef ds:uri="3c394618-7bd0-4b90-a3f4-f32cc6d3ebd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9CFBD5C-17D0-44F0-B255-58412620823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2772528-A463-4EAF-9E50-EC208FB3472C}">
  <ds:schemaRefs>
    <ds:schemaRef ds:uri="http://purl.org/dc/elements/1.1/"/>
    <ds:schemaRef ds:uri="367061aa-9e88-40f9-a868-f658d075011e"/>
    <ds:schemaRef ds:uri="http://schemas.microsoft.com/sharepoint/v3"/>
    <ds:schemaRef ds:uri="3c394618-7bd0-4b90-a3f4-f32cc6d3ebd3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0800 Verohallinto</Template>
  <TotalTime>1249</TotalTime>
  <Words>411</Words>
  <Application>Microsoft Office PowerPoint</Application>
  <PresentationFormat>Näytössä katseltava diaesitys (4:3)</PresentationFormat>
  <Paragraphs>93</Paragraphs>
  <Slides>13</Slides>
  <Notes>1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13</vt:i4>
      </vt:variant>
    </vt:vector>
  </HeadingPairs>
  <TitlesOfParts>
    <vt:vector size="14" baseType="lpstr">
      <vt:lpstr>0800 Verohallinto</vt:lpstr>
      <vt:lpstr>Sinulle - Verohallinnon verkkopalvelut</vt:lpstr>
      <vt:lpstr>Miksi käyttäisin verkkopalveluja?</vt:lpstr>
      <vt:lpstr>Verokortti verkossa</vt:lpstr>
      <vt:lpstr>Veroilmoitus verkossa</vt:lpstr>
      <vt:lpstr>Kiinteistötiedot verkossa</vt:lpstr>
      <vt:lpstr>Palkka.fi</vt:lpstr>
      <vt:lpstr>Verotili</vt:lpstr>
      <vt:lpstr>YTJ – Yritys- ja yhteisötietojärjestelmä</vt:lpstr>
      <vt:lpstr>Katso-tunniste</vt:lpstr>
      <vt:lpstr>Ilmoitin</vt:lpstr>
      <vt:lpstr>YSTI</vt:lpstr>
      <vt:lpstr>Chat ja Vastauspankki</vt:lpstr>
      <vt:lpstr>PowerPoint-esitys</vt:lpstr>
    </vt:vector>
  </TitlesOfParts>
  <Manager>Verohallinto</Manager>
  <Company>Verohallinto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Verohallinon sähköiset palvelut lyhyesti</dc:title>
  <dc:subject>Verohallinnon PowerPoint-esityspohja</dc:subject>
  <dc:creator>Riikka Kohtamäki</dc:creator>
  <cp:lastModifiedBy>Riikka Kohtamäki</cp:lastModifiedBy>
  <cp:revision>76</cp:revision>
  <cp:lastPrinted>2004-05-12T07:24:07Z</cp:lastPrinted>
  <dcterms:created xsi:type="dcterms:W3CDTF">2016-02-09T07:16:16Z</dcterms:created>
  <dcterms:modified xsi:type="dcterms:W3CDTF">2016-05-11T05:48:33Z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0x010100C9F68548B069E048901098EC7DD1C6DD</vt:lpwstr>
  </property>
  <property fmtid="{D5CDD505-2E9C-101B-9397-08002B2CF9AE}" pid="3" name="_dlc_policyId">
    <vt:lpwstr>/tyotilat/luento/Jaetut asiakirjat</vt:lpwstr>
  </property>
  <property fmtid="{D5CDD505-2E9C-101B-9397-08002B2CF9AE}" pid="4" name="ItemRetentionFormula">
    <vt:lpwstr>&lt;formula id="Microsoft.Office.RecordsManagement.PolicyFeatures.Expiration.Formula.BuiltIn"&gt;&lt;number&gt;1&lt;/number&gt;&lt;property&gt;Modified&lt;/property&gt;&lt;propertyId&gt;28cf69c5-fa48-462a-b5cd-27b6f9d2bd5f&lt;/propertyId&gt;&lt;period&gt;years&lt;/period&gt;&lt;/formula&gt;</vt:lpwstr>
  </property>
  <property fmtid="{D5CDD505-2E9C-101B-9397-08002B2CF9AE}" pid="5" name="TaxKeyword">
    <vt:lpwstr/>
  </property>
</Properties>
</file>